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1" r:id="rId3"/>
    <p:sldId id="266" r:id="rId4"/>
    <p:sldId id="270" r:id="rId5"/>
    <p:sldId id="276" r:id="rId6"/>
    <p:sldId id="273" r:id="rId7"/>
    <p:sldId id="262" r:id="rId8"/>
    <p:sldId id="280" r:id="rId9"/>
    <p:sldId id="257" r:id="rId10"/>
    <p:sldId id="258" r:id="rId11"/>
    <p:sldId id="259" r:id="rId12"/>
    <p:sldId id="264" r:id="rId13"/>
    <p:sldId id="265" r:id="rId14"/>
    <p:sldId id="274" r:id="rId15"/>
    <p:sldId id="277" r:id="rId16"/>
    <p:sldId id="271" r:id="rId17"/>
    <p:sldId id="282" r:id="rId18"/>
    <p:sldId id="272" r:id="rId19"/>
    <p:sldId id="279" r:id="rId20"/>
    <p:sldId id="281" r:id="rId21"/>
    <p:sldId id="275" r:id="rId22"/>
    <p:sldId id="269" r:id="rId23"/>
    <p:sldId id="283" r:id="rId24"/>
    <p:sldId id="284" r:id="rId25"/>
    <p:sldId id="285"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192" autoAdjust="0"/>
  </p:normalViewPr>
  <p:slideViewPr>
    <p:cSldViewPr snapToGrid="0">
      <p:cViewPr varScale="1">
        <p:scale>
          <a:sx n="99" d="100"/>
          <a:sy n="99" d="100"/>
        </p:scale>
        <p:origin x="9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78CC5-9BDA-4162-8E4A-C9606225B148}"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4F791-D636-46DC-B017-EBB032BC1013}" type="slidenum">
              <a:rPr lang="en-US" smtClean="0"/>
              <a:t>‹#›</a:t>
            </a:fld>
            <a:endParaRPr lang="en-US"/>
          </a:p>
        </p:txBody>
      </p:sp>
    </p:spTree>
    <p:extLst>
      <p:ext uri="{BB962C8B-B14F-4D97-AF65-F5344CB8AC3E}">
        <p14:creationId xmlns:p14="http://schemas.microsoft.com/office/powerpoint/2010/main" val="25649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are quarter turn valves – worm gear,  link &amp; lever</a:t>
            </a:r>
          </a:p>
          <a:p>
            <a:endParaRPr lang="en-US" dirty="0"/>
          </a:p>
          <a:p>
            <a:r>
              <a:rPr lang="en-US" dirty="0"/>
              <a:t>Typical size applications</a:t>
            </a:r>
          </a:p>
          <a:p>
            <a:r>
              <a:rPr lang="en-US" dirty="0"/>
              <a:t>Worm gear – any size valve – suitable for large valves</a:t>
            </a:r>
          </a:p>
          <a:p>
            <a:r>
              <a:rPr lang="en-US" dirty="0"/>
              <a:t>Link &amp; lever – mid range – 14-48”</a:t>
            </a:r>
          </a:p>
          <a:p>
            <a:r>
              <a:rPr lang="en-US" dirty="0"/>
              <a:t>Slotted lever – 12” and smaller</a:t>
            </a:r>
          </a:p>
          <a:p>
            <a:endParaRPr lang="en-US" dirty="0"/>
          </a:p>
          <a:p>
            <a:r>
              <a:rPr lang="en-US" dirty="0"/>
              <a:t>One advantage of a traveling nut vs a worm gear is that when you’re closing the valve the last few strokes you get a torque advantage, with worm gear 1 rotation of the nut = 1 degree, for example, but with a traveling nut it depends on where the nut is on the power screw (e.g. for the slotted lever the torque in the center would be maximum, but towards the edges of the power screw the there is a torque advantage</a:t>
            </a:r>
          </a:p>
          <a:p>
            <a:endParaRPr lang="en-US" dirty="0"/>
          </a:p>
        </p:txBody>
      </p:sp>
      <p:sp>
        <p:nvSpPr>
          <p:cNvPr id="4" name="Slide Number Placeholder 3"/>
          <p:cNvSpPr>
            <a:spLocks noGrp="1"/>
          </p:cNvSpPr>
          <p:nvPr>
            <p:ph type="sldNum" sz="quarter" idx="5"/>
          </p:nvPr>
        </p:nvSpPr>
        <p:spPr/>
        <p:txBody>
          <a:bodyPr/>
          <a:lstStyle/>
          <a:p>
            <a:fld id="{C7F4F791-D636-46DC-B017-EBB032BC1013}" type="slidenum">
              <a:rPr lang="en-US" smtClean="0"/>
              <a:t>4</a:t>
            </a:fld>
            <a:endParaRPr lang="en-US"/>
          </a:p>
        </p:txBody>
      </p:sp>
    </p:spTree>
    <p:extLst>
      <p:ext uri="{BB962C8B-B14F-4D97-AF65-F5344CB8AC3E}">
        <p14:creationId xmlns:p14="http://schemas.microsoft.com/office/powerpoint/2010/main" val="352994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Miter gear          spur gear           bevel gear</a:t>
            </a:r>
          </a:p>
          <a:p>
            <a:endParaRPr lang="en-US" dirty="0"/>
          </a:p>
          <a:p>
            <a:r>
              <a:rPr lang="en-US" dirty="0"/>
              <a:t>Lots of torque required to close valve, use gearing to allow </a:t>
            </a:r>
            <a:r>
              <a:rPr lang="en-US" dirty="0" err="1"/>
              <a:t>turing</a:t>
            </a:r>
            <a:r>
              <a:rPr lang="en-US" dirty="0"/>
              <a:t> of valve</a:t>
            </a:r>
          </a:p>
          <a:p>
            <a:endParaRPr lang="en-US" dirty="0"/>
          </a:p>
          <a:p>
            <a:r>
              <a:rPr lang="en-US" dirty="0"/>
              <a:t>Actuators are always self-locking. For </a:t>
            </a:r>
            <a:r>
              <a:rPr lang="en-US" dirty="0" err="1"/>
              <a:t>MechE’s</a:t>
            </a:r>
            <a:r>
              <a:rPr lang="en-US" dirty="0"/>
              <a:t> should remember power screws where Force of friction exerted on power screw exceeds that of turning screw.</a:t>
            </a:r>
          </a:p>
        </p:txBody>
      </p:sp>
      <p:sp>
        <p:nvSpPr>
          <p:cNvPr id="4" name="Slide Number Placeholder 3"/>
          <p:cNvSpPr>
            <a:spLocks noGrp="1"/>
          </p:cNvSpPr>
          <p:nvPr>
            <p:ph type="sldNum" sz="quarter" idx="5"/>
          </p:nvPr>
        </p:nvSpPr>
        <p:spPr/>
        <p:txBody>
          <a:bodyPr/>
          <a:lstStyle/>
          <a:p>
            <a:fld id="{C7F4F791-D636-46DC-B017-EBB032BC1013}" type="slidenum">
              <a:rPr lang="en-US" smtClean="0"/>
              <a:t>5</a:t>
            </a:fld>
            <a:endParaRPr lang="en-US"/>
          </a:p>
        </p:txBody>
      </p:sp>
    </p:spTree>
    <p:extLst>
      <p:ext uri="{BB962C8B-B14F-4D97-AF65-F5344CB8AC3E}">
        <p14:creationId xmlns:p14="http://schemas.microsoft.com/office/powerpoint/2010/main" val="308075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Outside Screw &amp; Yoke vs Non-Rising Stem</a:t>
            </a:r>
          </a:p>
          <a:p>
            <a:endParaRPr lang="en-US" dirty="0"/>
          </a:p>
          <a:p>
            <a:r>
              <a:rPr lang="en-US" dirty="0"/>
              <a:t>OS&amp;Y – you can see at a glance if the valve is open because the stem will be sticking out the top – common in fire protection systems </a:t>
            </a:r>
          </a:p>
          <a:p>
            <a:r>
              <a:rPr lang="en-US" dirty="0"/>
              <a:t>OS&amp;Y – stem vs screw – you decide</a:t>
            </a:r>
          </a:p>
        </p:txBody>
      </p:sp>
      <p:sp>
        <p:nvSpPr>
          <p:cNvPr id="4" name="Slide Number Placeholder 3"/>
          <p:cNvSpPr>
            <a:spLocks noGrp="1"/>
          </p:cNvSpPr>
          <p:nvPr>
            <p:ph type="sldNum" sz="quarter" idx="5"/>
          </p:nvPr>
        </p:nvSpPr>
        <p:spPr/>
        <p:txBody>
          <a:bodyPr/>
          <a:lstStyle/>
          <a:p>
            <a:fld id="{C7F4F791-D636-46DC-B017-EBB032BC1013}" type="slidenum">
              <a:rPr lang="en-US" smtClean="0"/>
              <a:t>6</a:t>
            </a:fld>
            <a:endParaRPr lang="en-US"/>
          </a:p>
        </p:txBody>
      </p:sp>
    </p:spTree>
    <p:extLst>
      <p:ext uri="{BB962C8B-B14F-4D97-AF65-F5344CB8AC3E}">
        <p14:creationId xmlns:p14="http://schemas.microsoft.com/office/powerpoint/2010/main" val="146536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Outside Screw &amp; Yoke vs Non-Rising Stem</a:t>
            </a:r>
          </a:p>
          <a:p>
            <a:endParaRPr lang="en-US" dirty="0"/>
          </a:p>
        </p:txBody>
      </p:sp>
      <p:sp>
        <p:nvSpPr>
          <p:cNvPr id="4" name="Slide Number Placeholder 3"/>
          <p:cNvSpPr>
            <a:spLocks noGrp="1"/>
          </p:cNvSpPr>
          <p:nvPr>
            <p:ph type="sldNum" sz="quarter" idx="5"/>
          </p:nvPr>
        </p:nvSpPr>
        <p:spPr/>
        <p:txBody>
          <a:bodyPr/>
          <a:lstStyle/>
          <a:p>
            <a:fld id="{C7F4F791-D636-46DC-B017-EBB032BC1013}" type="slidenum">
              <a:rPr lang="en-US" smtClean="0"/>
              <a:t>7</a:t>
            </a:fld>
            <a:endParaRPr lang="en-US"/>
          </a:p>
        </p:txBody>
      </p:sp>
    </p:spTree>
    <p:extLst>
      <p:ext uri="{BB962C8B-B14F-4D97-AF65-F5344CB8AC3E}">
        <p14:creationId xmlns:p14="http://schemas.microsoft.com/office/powerpoint/2010/main" val="199197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4F791-D636-46DC-B017-EBB032BC1013}" type="slidenum">
              <a:rPr lang="en-US" smtClean="0"/>
              <a:t>8</a:t>
            </a:fld>
            <a:endParaRPr lang="en-US"/>
          </a:p>
        </p:txBody>
      </p:sp>
    </p:spTree>
    <p:extLst>
      <p:ext uri="{BB962C8B-B14F-4D97-AF65-F5344CB8AC3E}">
        <p14:creationId xmlns:p14="http://schemas.microsoft.com/office/powerpoint/2010/main" val="3881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for </a:t>
            </a:r>
            <a:r>
              <a:rPr lang="en-US" dirty="0" err="1"/>
              <a:t>slurrys</a:t>
            </a:r>
            <a:r>
              <a:rPr lang="en-US" dirty="0"/>
              <a:t> or fluids with sediments such as sewage or raw water</a:t>
            </a:r>
          </a:p>
        </p:txBody>
      </p:sp>
      <p:sp>
        <p:nvSpPr>
          <p:cNvPr id="4" name="Slide Number Placeholder 3"/>
          <p:cNvSpPr>
            <a:spLocks noGrp="1"/>
          </p:cNvSpPr>
          <p:nvPr>
            <p:ph type="sldNum" sz="quarter" idx="5"/>
          </p:nvPr>
        </p:nvSpPr>
        <p:spPr/>
        <p:txBody>
          <a:bodyPr/>
          <a:lstStyle/>
          <a:p>
            <a:fld id="{C7F4F791-D636-46DC-B017-EBB032BC1013}" type="slidenum">
              <a:rPr lang="en-US" smtClean="0"/>
              <a:t>14</a:t>
            </a:fld>
            <a:endParaRPr lang="en-US"/>
          </a:p>
        </p:txBody>
      </p:sp>
    </p:spTree>
    <p:extLst>
      <p:ext uri="{BB962C8B-B14F-4D97-AF65-F5344CB8AC3E}">
        <p14:creationId xmlns:p14="http://schemas.microsoft.com/office/powerpoint/2010/main" val="46543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epoxies are thermo-set</a:t>
            </a:r>
          </a:p>
          <a:p>
            <a:r>
              <a:rPr lang="en-US" dirty="0"/>
              <a:t>	fusion bonded is a sprayed powder that’s applied to a heated component that melts it to the component</a:t>
            </a:r>
          </a:p>
          <a:p>
            <a:r>
              <a:rPr lang="en-US" dirty="0"/>
              <a:t>	Liquid epoxy is the 2-part spray epoxy (can also be brushed)</a:t>
            </a:r>
          </a:p>
          <a:p>
            <a:r>
              <a:rPr lang="en-US" dirty="0"/>
              <a:t>Fusion epoxy – cheaper – very short cure time (liquid epoxy is 5 to 10 days - less impact/abrasion resistance – difficult to field apply – no VOCs (high solids liquid epoxy is not releases VOCs, but fewer than solved based coatings (e.g. enamels)).</a:t>
            </a:r>
          </a:p>
          <a:p>
            <a:endParaRPr lang="en-US" dirty="0"/>
          </a:p>
          <a:p>
            <a:r>
              <a:rPr lang="en-US" dirty="0"/>
              <a:t>Fusion bonded epoxy looks similar to </a:t>
            </a:r>
          </a:p>
          <a:p>
            <a:endParaRPr lang="en-US" dirty="0"/>
          </a:p>
        </p:txBody>
      </p:sp>
      <p:sp>
        <p:nvSpPr>
          <p:cNvPr id="4" name="Slide Number Placeholder 3"/>
          <p:cNvSpPr>
            <a:spLocks noGrp="1"/>
          </p:cNvSpPr>
          <p:nvPr>
            <p:ph type="sldNum" sz="quarter" idx="5"/>
          </p:nvPr>
        </p:nvSpPr>
        <p:spPr/>
        <p:txBody>
          <a:bodyPr/>
          <a:lstStyle/>
          <a:p>
            <a:fld id="{C7F4F791-D636-46DC-B017-EBB032BC1013}" type="slidenum">
              <a:rPr lang="en-US" smtClean="0"/>
              <a:t>22</a:t>
            </a:fld>
            <a:endParaRPr lang="en-US"/>
          </a:p>
        </p:txBody>
      </p:sp>
    </p:spTree>
    <p:extLst>
      <p:ext uri="{BB962C8B-B14F-4D97-AF65-F5344CB8AC3E}">
        <p14:creationId xmlns:p14="http://schemas.microsoft.com/office/powerpoint/2010/main" val="317109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4323-520B-4432-88E8-15AF1B3F3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6C3ECE-C039-4DB8-9905-79C71FDDB7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FD22C-495F-4E5E-B2EC-B9862AB4007C}"/>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35C89008-8030-45DF-9B9F-EB7D576FE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DF134-8A35-4FCF-BF8C-DD321AB432CE}"/>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260643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6C69-9DC2-4CE4-BA9D-D4EF55461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2C7DC-48FF-4B11-A2AF-D66E6764EC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26A33-0E1D-4B78-9AA1-AC6CD944CD29}"/>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1AFBA34E-896F-4704-AED5-5A2F9E7AF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54BE4-3280-4B70-9A85-6B8E341CA9AC}"/>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369744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2D340-E92D-4B78-88DA-1BD2895AE1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696437-4362-4F74-AADF-D285D3094C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042D6-6426-44CF-8F70-8F53D49644E4}"/>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8FB5881C-2286-4896-9137-FDB6B5C8C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F04C4-9BC3-4D12-8D26-41181F600569}"/>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357641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F7B2-9458-451C-BEBC-655FCB1D3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90D02-3697-46D5-8891-3D9288B50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43EC6-0C6F-47A1-8550-E2D74E13D2D7}"/>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E2AEEAC2-6662-42BD-B3BC-A00949525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79B79-1A8F-4780-89AF-45136616FA42}"/>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316083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12F67-13E4-4B6C-80F5-6BD688BED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B59B12-1674-4A93-99D8-64185CE2A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B31CA-7C3E-4F50-A025-B7CB349A888C}"/>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7C1BB6F9-992B-4536-923E-30156682B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BEF57-C4B6-4627-81E8-7E83546098F1}"/>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825328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E99C-0E23-4B0B-9E39-81F7756113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361B8-99AB-4707-ACEF-EB40F28E9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8F14F9-AD00-40F4-89E5-4D878A00B6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069983-8B2D-42AC-987A-66F5A7A5B9AF}"/>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6" name="Footer Placeholder 5">
            <a:extLst>
              <a:ext uri="{FF2B5EF4-FFF2-40B4-BE49-F238E27FC236}">
                <a16:creationId xmlns:a16="http://schemas.microsoft.com/office/drawing/2014/main" id="{A4D70A72-E03C-4C9E-98FD-4964DDB3F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9A7A7-F36C-4D65-BB73-58D971D1973F}"/>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15257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20CB-22F0-467C-AEBA-DC2B0B4CF6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9A340F-69D6-44A3-BFE6-EB02A2EAEA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6221E-9D91-465C-AD24-920202FC13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648C00-4AB1-4C32-9C7D-3BE305591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4113E-A054-441D-8EEE-A9253C8D4D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537DD-A92F-4DF4-9C9E-9829A96B8832}"/>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8" name="Footer Placeholder 7">
            <a:extLst>
              <a:ext uri="{FF2B5EF4-FFF2-40B4-BE49-F238E27FC236}">
                <a16:creationId xmlns:a16="http://schemas.microsoft.com/office/drawing/2014/main" id="{780E96B0-D137-41BC-B4E9-526136E40F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1284E-E63A-4A43-B351-DF2366843EAE}"/>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2995502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BF49-0472-48C5-8B0D-3732E55A03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F9642-1438-4966-999B-EBC8349B6BA9}"/>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4" name="Footer Placeholder 3">
            <a:extLst>
              <a:ext uri="{FF2B5EF4-FFF2-40B4-BE49-F238E27FC236}">
                <a16:creationId xmlns:a16="http://schemas.microsoft.com/office/drawing/2014/main" id="{3BC88E65-4E2B-48D0-845F-F4D90B967B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CB9B9-747E-4A7A-822C-7882848E9464}"/>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199521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2A09FE-28CC-4718-A7D2-77D3203A65E7}"/>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3" name="Footer Placeholder 2">
            <a:extLst>
              <a:ext uri="{FF2B5EF4-FFF2-40B4-BE49-F238E27FC236}">
                <a16:creationId xmlns:a16="http://schemas.microsoft.com/office/drawing/2014/main" id="{BE31CB48-65AE-4753-A779-997DA6FB4F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8BE06-14FE-4598-926E-EAADC72BC8B7}"/>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4193500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DCD4-1CB3-4532-B06A-B8681CF7E2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28DBC-0928-4FCA-AE0B-5575971B5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A112AB-9C56-4913-9C24-2426BB3FB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BBE78-39A2-4523-92E4-7F643D48D595}"/>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6" name="Footer Placeholder 5">
            <a:extLst>
              <a:ext uri="{FF2B5EF4-FFF2-40B4-BE49-F238E27FC236}">
                <a16:creationId xmlns:a16="http://schemas.microsoft.com/office/drawing/2014/main" id="{55C178D5-83DD-4B1B-922D-210FB8675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F31BD-C791-4080-B0BB-B6CE394CC911}"/>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174940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314B-7B36-4076-A664-9FA7F927D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80F21-FF26-4141-B48B-BC318B7DF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82A660-5FCF-475B-BB91-39C2D8D4D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D3F65-0265-431D-B8D0-C3EB1C7CD85A}"/>
              </a:ext>
            </a:extLst>
          </p:cNvPr>
          <p:cNvSpPr>
            <a:spLocks noGrp="1"/>
          </p:cNvSpPr>
          <p:nvPr>
            <p:ph type="dt" sz="half" idx="10"/>
          </p:nvPr>
        </p:nvSpPr>
        <p:spPr/>
        <p:txBody>
          <a:bodyPr/>
          <a:lstStyle/>
          <a:p>
            <a:fld id="{845A04DA-F2F8-4D29-A093-C98A300459F0}" type="datetimeFigureOut">
              <a:rPr lang="en-US" smtClean="0"/>
              <a:t>4/18/2022</a:t>
            </a:fld>
            <a:endParaRPr lang="en-US"/>
          </a:p>
        </p:txBody>
      </p:sp>
      <p:sp>
        <p:nvSpPr>
          <p:cNvPr id="6" name="Footer Placeholder 5">
            <a:extLst>
              <a:ext uri="{FF2B5EF4-FFF2-40B4-BE49-F238E27FC236}">
                <a16:creationId xmlns:a16="http://schemas.microsoft.com/office/drawing/2014/main" id="{98347EA6-B8A5-4E9D-BEFE-E1731DB03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9532-4B70-41F8-89FB-C2BDDC228AFE}"/>
              </a:ext>
            </a:extLst>
          </p:cNvPr>
          <p:cNvSpPr>
            <a:spLocks noGrp="1"/>
          </p:cNvSpPr>
          <p:nvPr>
            <p:ph type="sldNum" sz="quarter" idx="12"/>
          </p:nvPr>
        </p:nvSpPr>
        <p:spPr/>
        <p:txBody>
          <a:bodyPr/>
          <a:lstStyle/>
          <a:p>
            <a:fld id="{FA39D1AB-0615-450E-9133-CB6DCAF06D49}" type="slidenum">
              <a:rPr lang="en-US" smtClean="0"/>
              <a:t>‹#›</a:t>
            </a:fld>
            <a:endParaRPr lang="en-US"/>
          </a:p>
        </p:txBody>
      </p:sp>
    </p:spTree>
    <p:extLst>
      <p:ext uri="{BB962C8B-B14F-4D97-AF65-F5344CB8AC3E}">
        <p14:creationId xmlns:p14="http://schemas.microsoft.com/office/powerpoint/2010/main" val="406877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7E6D8-50DC-49DA-9691-7BE7B1EFA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6838E6-D72D-4129-852B-BE1F87DC0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B9AC-78CD-437D-86F2-73C54F363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A04DA-F2F8-4D29-A093-C98A300459F0}" type="datetimeFigureOut">
              <a:rPr lang="en-US" smtClean="0"/>
              <a:t>4/18/2022</a:t>
            </a:fld>
            <a:endParaRPr lang="en-US"/>
          </a:p>
        </p:txBody>
      </p:sp>
      <p:sp>
        <p:nvSpPr>
          <p:cNvPr id="5" name="Footer Placeholder 4">
            <a:extLst>
              <a:ext uri="{FF2B5EF4-FFF2-40B4-BE49-F238E27FC236}">
                <a16:creationId xmlns:a16="http://schemas.microsoft.com/office/drawing/2014/main" id="{C8042B4F-8E91-41ED-9E6F-B3DC94431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B9C5B8-A92A-42CA-B21A-98FAAA6E9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9D1AB-0615-450E-9133-CB6DCAF06D49}" type="slidenum">
              <a:rPr lang="en-US" smtClean="0"/>
              <a:t>‹#›</a:t>
            </a:fld>
            <a:endParaRPr lang="en-US"/>
          </a:p>
        </p:txBody>
      </p:sp>
    </p:spTree>
    <p:extLst>
      <p:ext uri="{BB962C8B-B14F-4D97-AF65-F5344CB8AC3E}">
        <p14:creationId xmlns:p14="http://schemas.microsoft.com/office/powerpoint/2010/main" val="41054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0BFA-B901-4CEC-8058-8CFC1C291E0C}"/>
              </a:ext>
            </a:extLst>
          </p:cNvPr>
          <p:cNvSpPr>
            <a:spLocks noGrp="1"/>
          </p:cNvSpPr>
          <p:nvPr>
            <p:ph type="ctrTitle"/>
          </p:nvPr>
        </p:nvSpPr>
        <p:spPr/>
        <p:txBody>
          <a:bodyPr/>
          <a:lstStyle/>
          <a:p>
            <a:r>
              <a:rPr lang="en-US" dirty="0"/>
              <a:t>Water Line Appurtenances</a:t>
            </a:r>
          </a:p>
        </p:txBody>
      </p:sp>
      <p:sp>
        <p:nvSpPr>
          <p:cNvPr id="3" name="Subtitle 2">
            <a:extLst>
              <a:ext uri="{FF2B5EF4-FFF2-40B4-BE49-F238E27FC236}">
                <a16:creationId xmlns:a16="http://schemas.microsoft.com/office/drawing/2014/main" id="{C1D88D60-0726-4813-9764-9952B1F32C2C}"/>
              </a:ext>
            </a:extLst>
          </p:cNvPr>
          <p:cNvSpPr>
            <a:spLocks noGrp="1"/>
          </p:cNvSpPr>
          <p:nvPr>
            <p:ph type="subTitle" idx="1"/>
          </p:nvPr>
        </p:nvSpPr>
        <p:spPr/>
        <p:txBody>
          <a:bodyPr/>
          <a:lstStyle/>
          <a:p>
            <a:r>
              <a:rPr lang="en-US" dirty="0"/>
              <a:t>And their purposes</a:t>
            </a:r>
          </a:p>
        </p:txBody>
      </p:sp>
    </p:spTree>
    <p:extLst>
      <p:ext uri="{BB962C8B-B14F-4D97-AF65-F5344CB8AC3E}">
        <p14:creationId xmlns:p14="http://schemas.microsoft.com/office/powerpoint/2010/main" val="310301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F5B1-B363-43E9-ACCB-CCB680D774B5}"/>
              </a:ext>
            </a:extLst>
          </p:cNvPr>
          <p:cNvSpPr>
            <a:spLocks noGrp="1"/>
          </p:cNvSpPr>
          <p:nvPr>
            <p:ph type="title"/>
          </p:nvPr>
        </p:nvSpPr>
        <p:spPr/>
        <p:txBody>
          <a:bodyPr/>
          <a:lstStyle/>
          <a:p>
            <a:r>
              <a:rPr lang="en-US" dirty="0"/>
              <a:t>Air valve - Vacuum Valve</a:t>
            </a:r>
          </a:p>
        </p:txBody>
      </p:sp>
      <p:pic>
        <p:nvPicPr>
          <p:cNvPr id="5" name="Picture 4">
            <a:extLst>
              <a:ext uri="{FF2B5EF4-FFF2-40B4-BE49-F238E27FC236}">
                <a16:creationId xmlns:a16="http://schemas.microsoft.com/office/drawing/2014/main" id="{55D239D4-C677-48DE-ADFA-E93665C81DEF}"/>
              </a:ext>
            </a:extLst>
          </p:cNvPr>
          <p:cNvPicPr>
            <a:picLocks noChangeAspect="1"/>
          </p:cNvPicPr>
          <p:nvPr/>
        </p:nvPicPr>
        <p:blipFill>
          <a:blip r:embed="rId2"/>
          <a:stretch>
            <a:fillRect/>
          </a:stretch>
        </p:blipFill>
        <p:spPr>
          <a:xfrm>
            <a:off x="1316858" y="1525659"/>
            <a:ext cx="3882689" cy="5075609"/>
          </a:xfrm>
          <a:prstGeom prst="rect">
            <a:avLst/>
          </a:prstGeom>
        </p:spPr>
      </p:pic>
      <p:pic>
        <p:nvPicPr>
          <p:cNvPr id="7" name="Picture 6">
            <a:extLst>
              <a:ext uri="{FF2B5EF4-FFF2-40B4-BE49-F238E27FC236}">
                <a16:creationId xmlns:a16="http://schemas.microsoft.com/office/drawing/2014/main" id="{9E019679-4330-4685-92E2-22738418D897}"/>
              </a:ext>
            </a:extLst>
          </p:cNvPr>
          <p:cNvPicPr>
            <a:picLocks noChangeAspect="1"/>
          </p:cNvPicPr>
          <p:nvPr/>
        </p:nvPicPr>
        <p:blipFill>
          <a:blip r:embed="rId3"/>
          <a:stretch>
            <a:fillRect/>
          </a:stretch>
        </p:blipFill>
        <p:spPr>
          <a:xfrm>
            <a:off x="6726951" y="1525659"/>
            <a:ext cx="4455574" cy="4743805"/>
          </a:xfrm>
          <a:prstGeom prst="rect">
            <a:avLst/>
          </a:prstGeom>
        </p:spPr>
      </p:pic>
    </p:spTree>
    <p:extLst>
      <p:ext uri="{BB962C8B-B14F-4D97-AF65-F5344CB8AC3E}">
        <p14:creationId xmlns:p14="http://schemas.microsoft.com/office/powerpoint/2010/main" val="395333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32C2-4D43-4281-AC6D-38314F583F89}"/>
              </a:ext>
            </a:extLst>
          </p:cNvPr>
          <p:cNvSpPr>
            <a:spLocks noGrp="1"/>
          </p:cNvSpPr>
          <p:nvPr>
            <p:ph type="title"/>
          </p:nvPr>
        </p:nvSpPr>
        <p:spPr>
          <a:xfrm>
            <a:off x="838200" y="-73480"/>
            <a:ext cx="10515600" cy="1325563"/>
          </a:xfrm>
        </p:spPr>
        <p:txBody>
          <a:bodyPr/>
          <a:lstStyle/>
          <a:p>
            <a:r>
              <a:rPr lang="en-US" dirty="0"/>
              <a:t>Combination Air Valve</a:t>
            </a:r>
          </a:p>
        </p:txBody>
      </p:sp>
      <p:sp>
        <p:nvSpPr>
          <p:cNvPr id="3" name="Content Placeholder 2">
            <a:extLst>
              <a:ext uri="{FF2B5EF4-FFF2-40B4-BE49-F238E27FC236}">
                <a16:creationId xmlns:a16="http://schemas.microsoft.com/office/drawing/2014/main" id="{4FC1997B-D026-40D2-A7E8-7BC2C5D03655}"/>
              </a:ext>
            </a:extLst>
          </p:cNvPr>
          <p:cNvSpPr>
            <a:spLocks noGrp="1"/>
          </p:cNvSpPr>
          <p:nvPr>
            <p:ph idx="1"/>
          </p:nvPr>
        </p:nvSpPr>
        <p:spPr>
          <a:xfrm>
            <a:off x="838200" y="1330675"/>
            <a:ext cx="10515600" cy="1941140"/>
          </a:xfrm>
        </p:spPr>
        <p:txBody>
          <a:bodyPr/>
          <a:lstStyle/>
          <a:p>
            <a:r>
              <a:rPr lang="en-US" dirty="0"/>
              <a:t>Also sometimes called out as AI/VR (Air Intake / Vacuum Relief)</a:t>
            </a:r>
          </a:p>
          <a:p>
            <a:r>
              <a:rPr lang="en-US" dirty="0"/>
              <a:t>Unlikely to find a vacuum valve by itself, in almost all cases accompanied by a air relief valve</a:t>
            </a:r>
          </a:p>
          <a:p>
            <a:r>
              <a:rPr lang="en-US" dirty="0"/>
              <a:t>Variant of the CAV is Vent-O-Mat</a:t>
            </a:r>
          </a:p>
        </p:txBody>
      </p:sp>
      <p:pic>
        <p:nvPicPr>
          <p:cNvPr id="5" name="Picture 4">
            <a:extLst>
              <a:ext uri="{FF2B5EF4-FFF2-40B4-BE49-F238E27FC236}">
                <a16:creationId xmlns:a16="http://schemas.microsoft.com/office/drawing/2014/main" id="{26B15F5C-8616-4DDD-826F-3CE5BE5E1996}"/>
              </a:ext>
            </a:extLst>
          </p:cNvPr>
          <p:cNvPicPr>
            <a:picLocks noChangeAspect="1"/>
          </p:cNvPicPr>
          <p:nvPr/>
        </p:nvPicPr>
        <p:blipFill>
          <a:blip r:embed="rId2"/>
          <a:stretch>
            <a:fillRect/>
          </a:stretch>
        </p:blipFill>
        <p:spPr>
          <a:xfrm>
            <a:off x="100668" y="3271816"/>
            <a:ext cx="3677163" cy="3496163"/>
          </a:xfrm>
          <a:prstGeom prst="rect">
            <a:avLst/>
          </a:prstGeom>
        </p:spPr>
      </p:pic>
      <p:pic>
        <p:nvPicPr>
          <p:cNvPr id="7" name="Picture 6">
            <a:extLst>
              <a:ext uri="{FF2B5EF4-FFF2-40B4-BE49-F238E27FC236}">
                <a16:creationId xmlns:a16="http://schemas.microsoft.com/office/drawing/2014/main" id="{0DF1D452-ED05-4D0F-B190-F09BA3F64355}"/>
              </a:ext>
            </a:extLst>
          </p:cNvPr>
          <p:cNvPicPr>
            <a:picLocks noChangeAspect="1"/>
          </p:cNvPicPr>
          <p:nvPr/>
        </p:nvPicPr>
        <p:blipFill>
          <a:blip r:embed="rId3"/>
          <a:stretch>
            <a:fillRect/>
          </a:stretch>
        </p:blipFill>
        <p:spPr>
          <a:xfrm>
            <a:off x="3777831" y="3429000"/>
            <a:ext cx="3486637" cy="3181794"/>
          </a:xfrm>
          <a:prstGeom prst="rect">
            <a:avLst/>
          </a:prstGeom>
        </p:spPr>
      </p:pic>
      <p:pic>
        <p:nvPicPr>
          <p:cNvPr id="9" name="Picture 8">
            <a:extLst>
              <a:ext uri="{FF2B5EF4-FFF2-40B4-BE49-F238E27FC236}">
                <a16:creationId xmlns:a16="http://schemas.microsoft.com/office/drawing/2014/main" id="{9EAEE827-A4E3-4019-BE94-8C69B248BEF7}"/>
              </a:ext>
            </a:extLst>
          </p:cNvPr>
          <p:cNvPicPr>
            <a:picLocks noChangeAspect="1"/>
          </p:cNvPicPr>
          <p:nvPr/>
        </p:nvPicPr>
        <p:blipFill>
          <a:blip r:embed="rId4"/>
          <a:stretch>
            <a:fillRect/>
          </a:stretch>
        </p:blipFill>
        <p:spPr>
          <a:xfrm>
            <a:off x="7728659" y="2309372"/>
            <a:ext cx="4463341" cy="4548628"/>
          </a:xfrm>
          <a:prstGeom prst="rect">
            <a:avLst/>
          </a:prstGeom>
        </p:spPr>
      </p:pic>
    </p:spTree>
    <p:extLst>
      <p:ext uri="{BB962C8B-B14F-4D97-AF65-F5344CB8AC3E}">
        <p14:creationId xmlns:p14="http://schemas.microsoft.com/office/powerpoint/2010/main" val="253982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050A-C94C-4995-99A1-C51A86942F8F}"/>
              </a:ext>
            </a:extLst>
          </p:cNvPr>
          <p:cNvSpPr>
            <a:spLocks noGrp="1"/>
          </p:cNvSpPr>
          <p:nvPr>
            <p:ph type="title"/>
          </p:nvPr>
        </p:nvSpPr>
        <p:spPr>
          <a:xfrm>
            <a:off x="836810" y="-23242"/>
            <a:ext cx="10515600" cy="1325563"/>
          </a:xfrm>
        </p:spPr>
        <p:txBody>
          <a:bodyPr/>
          <a:lstStyle/>
          <a:p>
            <a:r>
              <a:rPr lang="en-US" dirty="0"/>
              <a:t>Control Valves – Globe Valve	</a:t>
            </a:r>
          </a:p>
        </p:txBody>
      </p:sp>
      <p:sp>
        <p:nvSpPr>
          <p:cNvPr id="3" name="Content Placeholder 2">
            <a:extLst>
              <a:ext uri="{FF2B5EF4-FFF2-40B4-BE49-F238E27FC236}">
                <a16:creationId xmlns:a16="http://schemas.microsoft.com/office/drawing/2014/main" id="{FC1A240D-CF92-4D20-A82E-394BF5CCB426}"/>
              </a:ext>
            </a:extLst>
          </p:cNvPr>
          <p:cNvSpPr>
            <a:spLocks noGrp="1"/>
          </p:cNvSpPr>
          <p:nvPr>
            <p:ph idx="1"/>
          </p:nvPr>
        </p:nvSpPr>
        <p:spPr>
          <a:xfrm>
            <a:off x="836810" y="1162895"/>
            <a:ext cx="10515600" cy="4351338"/>
          </a:xfrm>
        </p:spPr>
        <p:txBody>
          <a:bodyPr/>
          <a:lstStyle/>
          <a:p>
            <a:r>
              <a:rPr lang="en-US" dirty="0"/>
              <a:t>Pressure reducing valve</a:t>
            </a:r>
          </a:p>
          <a:p>
            <a:r>
              <a:rPr lang="en-US" dirty="0"/>
              <a:t>Pressure sustaining valve</a:t>
            </a:r>
          </a:p>
          <a:p>
            <a:r>
              <a:rPr lang="en-US" dirty="0"/>
              <a:t>Pressure relief valve</a:t>
            </a:r>
          </a:p>
          <a:p>
            <a:endParaRPr lang="en-US" dirty="0"/>
          </a:p>
        </p:txBody>
      </p:sp>
      <p:pic>
        <p:nvPicPr>
          <p:cNvPr id="5" name="Picture 4">
            <a:extLst>
              <a:ext uri="{FF2B5EF4-FFF2-40B4-BE49-F238E27FC236}">
                <a16:creationId xmlns:a16="http://schemas.microsoft.com/office/drawing/2014/main" id="{7145F182-B5A9-44D5-ADF4-341579FB2123}"/>
              </a:ext>
            </a:extLst>
          </p:cNvPr>
          <p:cNvPicPr>
            <a:picLocks noChangeAspect="1"/>
          </p:cNvPicPr>
          <p:nvPr/>
        </p:nvPicPr>
        <p:blipFill>
          <a:blip r:embed="rId2"/>
          <a:stretch>
            <a:fillRect/>
          </a:stretch>
        </p:blipFill>
        <p:spPr>
          <a:xfrm>
            <a:off x="575721" y="3087149"/>
            <a:ext cx="4533514" cy="3663555"/>
          </a:xfrm>
          <a:prstGeom prst="rect">
            <a:avLst/>
          </a:prstGeom>
        </p:spPr>
      </p:pic>
      <p:pic>
        <p:nvPicPr>
          <p:cNvPr id="7" name="Picture 6">
            <a:extLst>
              <a:ext uri="{FF2B5EF4-FFF2-40B4-BE49-F238E27FC236}">
                <a16:creationId xmlns:a16="http://schemas.microsoft.com/office/drawing/2014/main" id="{B13FFB19-C55B-4FA4-90A1-09CC20080E0A}"/>
              </a:ext>
            </a:extLst>
          </p:cNvPr>
          <p:cNvPicPr>
            <a:picLocks noChangeAspect="1"/>
          </p:cNvPicPr>
          <p:nvPr/>
        </p:nvPicPr>
        <p:blipFill>
          <a:blip r:embed="rId3"/>
          <a:stretch>
            <a:fillRect/>
          </a:stretch>
        </p:blipFill>
        <p:spPr>
          <a:xfrm>
            <a:off x="5967625" y="1635853"/>
            <a:ext cx="4852558" cy="3984790"/>
          </a:xfrm>
          <a:prstGeom prst="rect">
            <a:avLst/>
          </a:prstGeom>
        </p:spPr>
      </p:pic>
    </p:spTree>
    <p:extLst>
      <p:ext uri="{BB962C8B-B14F-4D97-AF65-F5344CB8AC3E}">
        <p14:creationId xmlns:p14="http://schemas.microsoft.com/office/powerpoint/2010/main" val="1822532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B8F2-38C2-4195-BF43-7686BF210E3D}"/>
              </a:ext>
            </a:extLst>
          </p:cNvPr>
          <p:cNvSpPr>
            <a:spLocks noGrp="1"/>
          </p:cNvSpPr>
          <p:nvPr>
            <p:ph type="title"/>
          </p:nvPr>
        </p:nvSpPr>
        <p:spPr/>
        <p:txBody>
          <a:bodyPr/>
          <a:lstStyle/>
          <a:p>
            <a:r>
              <a:rPr lang="en-US" dirty="0"/>
              <a:t>Control Valves – Ball Valve</a:t>
            </a:r>
          </a:p>
        </p:txBody>
      </p:sp>
      <p:pic>
        <p:nvPicPr>
          <p:cNvPr id="5" name="Picture 4">
            <a:extLst>
              <a:ext uri="{FF2B5EF4-FFF2-40B4-BE49-F238E27FC236}">
                <a16:creationId xmlns:a16="http://schemas.microsoft.com/office/drawing/2014/main" id="{1C4B06CB-6644-41EF-9B95-5870A5DDEE50}"/>
              </a:ext>
            </a:extLst>
          </p:cNvPr>
          <p:cNvPicPr>
            <a:picLocks noChangeAspect="1"/>
          </p:cNvPicPr>
          <p:nvPr/>
        </p:nvPicPr>
        <p:blipFill>
          <a:blip r:embed="rId2"/>
          <a:stretch>
            <a:fillRect/>
          </a:stretch>
        </p:blipFill>
        <p:spPr>
          <a:xfrm>
            <a:off x="6486634" y="1318661"/>
            <a:ext cx="5556135" cy="5322381"/>
          </a:xfrm>
          <a:prstGeom prst="rect">
            <a:avLst/>
          </a:prstGeom>
        </p:spPr>
      </p:pic>
      <p:pic>
        <p:nvPicPr>
          <p:cNvPr id="7" name="Picture 6">
            <a:extLst>
              <a:ext uri="{FF2B5EF4-FFF2-40B4-BE49-F238E27FC236}">
                <a16:creationId xmlns:a16="http://schemas.microsoft.com/office/drawing/2014/main" id="{9DF0756A-C6E1-42F6-A080-F52E8070EA01}"/>
              </a:ext>
            </a:extLst>
          </p:cNvPr>
          <p:cNvPicPr>
            <a:picLocks noChangeAspect="1"/>
          </p:cNvPicPr>
          <p:nvPr/>
        </p:nvPicPr>
        <p:blipFill rotWithShape="1">
          <a:blip r:embed="rId3">
            <a:extLst>
              <a:ext uri="{28A0092B-C50C-407E-A947-70E740481C1C}">
                <a14:useLocalDpi xmlns:a14="http://schemas.microsoft.com/office/drawing/2010/main" val="0"/>
              </a:ext>
            </a:extLst>
          </a:blip>
          <a:srcRect l="10040" r="27707"/>
          <a:stretch/>
        </p:blipFill>
        <p:spPr>
          <a:xfrm rot="5400000">
            <a:off x="998969" y="1602122"/>
            <a:ext cx="4269298" cy="5143500"/>
          </a:xfrm>
          <a:prstGeom prst="rect">
            <a:avLst/>
          </a:prstGeom>
        </p:spPr>
      </p:pic>
    </p:spTree>
    <p:extLst>
      <p:ext uri="{BB962C8B-B14F-4D97-AF65-F5344CB8AC3E}">
        <p14:creationId xmlns:p14="http://schemas.microsoft.com/office/powerpoint/2010/main" val="211681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BA2A-A26E-4BA1-AA15-12FB3B99974B}"/>
              </a:ext>
            </a:extLst>
          </p:cNvPr>
          <p:cNvSpPr>
            <a:spLocks noGrp="1"/>
          </p:cNvSpPr>
          <p:nvPr>
            <p:ph type="title"/>
          </p:nvPr>
        </p:nvSpPr>
        <p:spPr/>
        <p:txBody>
          <a:bodyPr/>
          <a:lstStyle/>
          <a:p>
            <a:r>
              <a:rPr lang="en-US" dirty="0"/>
              <a:t>Control Valves – Plug Valve</a:t>
            </a:r>
          </a:p>
        </p:txBody>
      </p:sp>
      <p:sp>
        <p:nvSpPr>
          <p:cNvPr id="3" name="Content Placeholder 2">
            <a:extLst>
              <a:ext uri="{FF2B5EF4-FFF2-40B4-BE49-F238E27FC236}">
                <a16:creationId xmlns:a16="http://schemas.microsoft.com/office/drawing/2014/main" id="{2CEA31ED-FB01-48F5-B583-B38F2C51C19F}"/>
              </a:ext>
            </a:extLst>
          </p:cNvPr>
          <p:cNvSpPr>
            <a:spLocks noGrp="1"/>
          </p:cNvSpPr>
          <p:nvPr>
            <p:ph idx="1"/>
          </p:nvPr>
        </p:nvSpPr>
        <p:spPr>
          <a:xfrm>
            <a:off x="8720780" y="197210"/>
            <a:ext cx="3334215" cy="4199299"/>
          </a:xfrm>
        </p:spPr>
        <p:txBody>
          <a:bodyPr/>
          <a:lstStyle/>
          <a:p>
            <a:r>
              <a:rPr lang="en-US" dirty="0"/>
              <a:t>Isolation or throttle</a:t>
            </a:r>
          </a:p>
          <a:p>
            <a:r>
              <a:rPr lang="en-US" dirty="0"/>
              <a:t>3 or 4-way valves available</a:t>
            </a:r>
          </a:p>
          <a:p>
            <a:r>
              <a:rPr lang="en-US" dirty="0"/>
              <a:t>Not typical for potable water</a:t>
            </a:r>
          </a:p>
        </p:txBody>
      </p:sp>
      <p:pic>
        <p:nvPicPr>
          <p:cNvPr id="5" name="Picture 4">
            <a:extLst>
              <a:ext uri="{FF2B5EF4-FFF2-40B4-BE49-F238E27FC236}">
                <a16:creationId xmlns:a16="http://schemas.microsoft.com/office/drawing/2014/main" id="{17F55AFC-4814-4939-AFD7-639C937DCD55}"/>
              </a:ext>
            </a:extLst>
          </p:cNvPr>
          <p:cNvPicPr>
            <a:picLocks noChangeAspect="1"/>
          </p:cNvPicPr>
          <p:nvPr/>
        </p:nvPicPr>
        <p:blipFill>
          <a:blip r:embed="rId3"/>
          <a:stretch>
            <a:fillRect/>
          </a:stretch>
        </p:blipFill>
        <p:spPr>
          <a:xfrm>
            <a:off x="241796" y="1310594"/>
            <a:ext cx="3229426" cy="3553321"/>
          </a:xfrm>
          <a:prstGeom prst="rect">
            <a:avLst/>
          </a:prstGeom>
        </p:spPr>
      </p:pic>
      <p:pic>
        <p:nvPicPr>
          <p:cNvPr id="8" name="Picture 7">
            <a:extLst>
              <a:ext uri="{FF2B5EF4-FFF2-40B4-BE49-F238E27FC236}">
                <a16:creationId xmlns:a16="http://schemas.microsoft.com/office/drawing/2014/main" id="{F4395E48-05F9-437D-B72D-5E95842D7B1E}"/>
              </a:ext>
            </a:extLst>
          </p:cNvPr>
          <p:cNvPicPr>
            <a:picLocks noChangeAspect="1"/>
          </p:cNvPicPr>
          <p:nvPr/>
        </p:nvPicPr>
        <p:blipFill>
          <a:blip r:embed="rId4"/>
          <a:stretch>
            <a:fillRect/>
          </a:stretch>
        </p:blipFill>
        <p:spPr>
          <a:xfrm>
            <a:off x="776021" y="5086755"/>
            <a:ext cx="3115110" cy="1562318"/>
          </a:xfrm>
          <a:prstGeom prst="rect">
            <a:avLst/>
          </a:prstGeom>
        </p:spPr>
      </p:pic>
      <p:pic>
        <p:nvPicPr>
          <p:cNvPr id="10" name="Picture 9">
            <a:extLst>
              <a:ext uri="{FF2B5EF4-FFF2-40B4-BE49-F238E27FC236}">
                <a16:creationId xmlns:a16="http://schemas.microsoft.com/office/drawing/2014/main" id="{D75DD1A7-626E-4F32-9AD0-18DFBD5DC06D}"/>
              </a:ext>
            </a:extLst>
          </p:cNvPr>
          <p:cNvPicPr>
            <a:picLocks noChangeAspect="1"/>
          </p:cNvPicPr>
          <p:nvPr/>
        </p:nvPicPr>
        <p:blipFill>
          <a:blip r:embed="rId5"/>
          <a:stretch>
            <a:fillRect/>
          </a:stretch>
        </p:blipFill>
        <p:spPr>
          <a:xfrm>
            <a:off x="4966656" y="1571472"/>
            <a:ext cx="3334215" cy="4782217"/>
          </a:xfrm>
          <a:prstGeom prst="rect">
            <a:avLst/>
          </a:prstGeom>
        </p:spPr>
      </p:pic>
      <p:pic>
        <p:nvPicPr>
          <p:cNvPr id="12" name="Picture 11">
            <a:extLst>
              <a:ext uri="{FF2B5EF4-FFF2-40B4-BE49-F238E27FC236}">
                <a16:creationId xmlns:a16="http://schemas.microsoft.com/office/drawing/2014/main" id="{B8D22A0D-5B71-4DB3-AE91-C270A8382680}"/>
              </a:ext>
            </a:extLst>
          </p:cNvPr>
          <p:cNvPicPr>
            <a:picLocks noChangeAspect="1"/>
          </p:cNvPicPr>
          <p:nvPr/>
        </p:nvPicPr>
        <p:blipFill>
          <a:blip r:embed="rId6"/>
          <a:stretch>
            <a:fillRect/>
          </a:stretch>
        </p:blipFill>
        <p:spPr>
          <a:xfrm>
            <a:off x="8433747" y="4652688"/>
            <a:ext cx="3758253" cy="1802601"/>
          </a:xfrm>
          <a:prstGeom prst="rect">
            <a:avLst/>
          </a:prstGeom>
        </p:spPr>
      </p:pic>
    </p:spTree>
    <p:extLst>
      <p:ext uri="{BB962C8B-B14F-4D97-AF65-F5344CB8AC3E}">
        <p14:creationId xmlns:p14="http://schemas.microsoft.com/office/powerpoint/2010/main" val="2223064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1795-8218-4B97-A1C3-20CFF6C75CA5}"/>
              </a:ext>
            </a:extLst>
          </p:cNvPr>
          <p:cNvSpPr>
            <a:spLocks noGrp="1"/>
          </p:cNvSpPr>
          <p:nvPr>
            <p:ph type="title"/>
          </p:nvPr>
        </p:nvSpPr>
        <p:spPr/>
        <p:txBody>
          <a:bodyPr/>
          <a:lstStyle/>
          <a:p>
            <a:r>
              <a:rPr lang="en-US" dirty="0"/>
              <a:t>Actuators – Ball &amp; Plug</a:t>
            </a:r>
          </a:p>
        </p:txBody>
      </p:sp>
      <p:sp>
        <p:nvSpPr>
          <p:cNvPr id="3" name="Content Placeholder 2">
            <a:extLst>
              <a:ext uri="{FF2B5EF4-FFF2-40B4-BE49-F238E27FC236}">
                <a16:creationId xmlns:a16="http://schemas.microsoft.com/office/drawing/2014/main" id="{B931468C-1E49-4EF3-A85E-F190CA80C7AC}"/>
              </a:ext>
            </a:extLst>
          </p:cNvPr>
          <p:cNvSpPr>
            <a:spLocks noGrp="1"/>
          </p:cNvSpPr>
          <p:nvPr>
            <p:ph idx="1"/>
          </p:nvPr>
        </p:nvSpPr>
        <p:spPr/>
        <p:txBody>
          <a:bodyPr/>
          <a:lstStyle/>
          <a:p>
            <a:r>
              <a:rPr lang="en-US" dirty="0"/>
              <a:t>Actuators used for BFVs also apply here.</a:t>
            </a:r>
          </a:p>
        </p:txBody>
      </p:sp>
    </p:spTree>
    <p:extLst>
      <p:ext uri="{BB962C8B-B14F-4D97-AF65-F5344CB8AC3E}">
        <p14:creationId xmlns:p14="http://schemas.microsoft.com/office/powerpoint/2010/main" val="429108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63D9-61F5-48E9-B383-2976B00CD300}"/>
              </a:ext>
            </a:extLst>
          </p:cNvPr>
          <p:cNvSpPr>
            <a:spLocks noGrp="1"/>
          </p:cNvSpPr>
          <p:nvPr>
            <p:ph type="title"/>
          </p:nvPr>
        </p:nvSpPr>
        <p:spPr/>
        <p:txBody>
          <a:bodyPr/>
          <a:lstStyle/>
          <a:p>
            <a:r>
              <a:rPr lang="en-US" dirty="0"/>
              <a:t>Access Manway</a:t>
            </a:r>
          </a:p>
        </p:txBody>
      </p:sp>
      <p:pic>
        <p:nvPicPr>
          <p:cNvPr id="5" name="Picture 4">
            <a:extLst>
              <a:ext uri="{FF2B5EF4-FFF2-40B4-BE49-F238E27FC236}">
                <a16:creationId xmlns:a16="http://schemas.microsoft.com/office/drawing/2014/main" id="{8B03115A-BF26-4EAF-862C-D58DB10F8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427" y="2050181"/>
            <a:ext cx="5781574" cy="4336181"/>
          </a:xfrm>
          <a:prstGeom prst="rect">
            <a:avLst/>
          </a:prstGeom>
        </p:spPr>
      </p:pic>
      <p:sp>
        <p:nvSpPr>
          <p:cNvPr id="6" name="Content Placeholder 2">
            <a:extLst>
              <a:ext uri="{FF2B5EF4-FFF2-40B4-BE49-F238E27FC236}">
                <a16:creationId xmlns:a16="http://schemas.microsoft.com/office/drawing/2014/main" id="{2B44F083-670E-4C64-B193-C0099F895924}"/>
              </a:ext>
            </a:extLst>
          </p:cNvPr>
          <p:cNvSpPr>
            <a:spLocks noGrp="1"/>
          </p:cNvSpPr>
          <p:nvPr>
            <p:ph idx="1"/>
          </p:nvPr>
        </p:nvSpPr>
        <p:spPr>
          <a:xfrm>
            <a:off x="419450" y="5257277"/>
            <a:ext cx="4971876" cy="1600723"/>
          </a:xfrm>
        </p:spPr>
        <p:txBody>
          <a:bodyPr/>
          <a:lstStyle/>
          <a:p>
            <a:r>
              <a:rPr lang="en-US" dirty="0"/>
              <a:t>Every 1000 ft</a:t>
            </a:r>
          </a:p>
          <a:p>
            <a:r>
              <a:rPr lang="en-US" dirty="0"/>
              <a:t>Each end of tunnels</a:t>
            </a:r>
          </a:p>
          <a:p>
            <a:r>
              <a:rPr lang="en-US" dirty="0"/>
              <a:t>Each side of isolation valve</a:t>
            </a:r>
          </a:p>
          <a:p>
            <a:endParaRPr lang="en-US" dirty="0"/>
          </a:p>
        </p:txBody>
      </p:sp>
      <p:pic>
        <p:nvPicPr>
          <p:cNvPr id="4" name="Picture 3">
            <a:extLst>
              <a:ext uri="{FF2B5EF4-FFF2-40B4-BE49-F238E27FC236}">
                <a16:creationId xmlns:a16="http://schemas.microsoft.com/office/drawing/2014/main" id="{6E84DFBA-A7AD-4046-BAE2-74C5C955A6B8}"/>
              </a:ext>
            </a:extLst>
          </p:cNvPr>
          <p:cNvPicPr>
            <a:picLocks noChangeAspect="1"/>
          </p:cNvPicPr>
          <p:nvPr/>
        </p:nvPicPr>
        <p:blipFill rotWithShape="1">
          <a:blip r:embed="rId3"/>
          <a:srcRect b="12394"/>
          <a:stretch/>
        </p:blipFill>
        <p:spPr>
          <a:xfrm>
            <a:off x="0" y="1834466"/>
            <a:ext cx="6410427" cy="3279033"/>
          </a:xfrm>
          <a:prstGeom prst="rect">
            <a:avLst/>
          </a:prstGeom>
        </p:spPr>
      </p:pic>
    </p:spTree>
    <p:extLst>
      <p:ext uri="{BB962C8B-B14F-4D97-AF65-F5344CB8AC3E}">
        <p14:creationId xmlns:p14="http://schemas.microsoft.com/office/powerpoint/2010/main" val="311342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84C2-E35B-4CB1-9B57-FECE4104D274}"/>
              </a:ext>
            </a:extLst>
          </p:cNvPr>
          <p:cNvSpPr>
            <a:spLocks noGrp="1"/>
          </p:cNvSpPr>
          <p:nvPr>
            <p:ph type="title"/>
          </p:nvPr>
        </p:nvSpPr>
        <p:spPr/>
        <p:txBody>
          <a:bodyPr/>
          <a:lstStyle/>
          <a:p>
            <a:r>
              <a:rPr lang="en-US" dirty="0"/>
              <a:t>Air valve – Manhole</a:t>
            </a:r>
          </a:p>
        </p:txBody>
      </p:sp>
      <p:pic>
        <p:nvPicPr>
          <p:cNvPr id="5" name="Picture 4">
            <a:extLst>
              <a:ext uri="{FF2B5EF4-FFF2-40B4-BE49-F238E27FC236}">
                <a16:creationId xmlns:a16="http://schemas.microsoft.com/office/drawing/2014/main" id="{3C929B1D-CF67-4863-863F-E1F8711961B2}"/>
              </a:ext>
            </a:extLst>
          </p:cNvPr>
          <p:cNvPicPr>
            <a:picLocks noChangeAspect="1"/>
          </p:cNvPicPr>
          <p:nvPr/>
        </p:nvPicPr>
        <p:blipFill>
          <a:blip r:embed="rId2"/>
          <a:stretch>
            <a:fillRect/>
          </a:stretch>
        </p:blipFill>
        <p:spPr>
          <a:xfrm>
            <a:off x="6198664" y="2166425"/>
            <a:ext cx="5772007" cy="4586438"/>
          </a:xfrm>
          <a:prstGeom prst="rect">
            <a:avLst/>
          </a:prstGeom>
        </p:spPr>
      </p:pic>
      <p:pic>
        <p:nvPicPr>
          <p:cNvPr id="7" name="Picture 6">
            <a:extLst>
              <a:ext uri="{FF2B5EF4-FFF2-40B4-BE49-F238E27FC236}">
                <a16:creationId xmlns:a16="http://schemas.microsoft.com/office/drawing/2014/main" id="{49048CB9-A7B4-4337-AA50-69B38093E9FF}"/>
              </a:ext>
            </a:extLst>
          </p:cNvPr>
          <p:cNvPicPr>
            <a:picLocks noChangeAspect="1"/>
          </p:cNvPicPr>
          <p:nvPr/>
        </p:nvPicPr>
        <p:blipFill rotWithShape="1">
          <a:blip r:embed="rId3"/>
          <a:srcRect r="2585"/>
          <a:stretch/>
        </p:blipFill>
        <p:spPr>
          <a:xfrm>
            <a:off x="0" y="2455076"/>
            <a:ext cx="5993338" cy="4297787"/>
          </a:xfrm>
          <a:prstGeom prst="rect">
            <a:avLst/>
          </a:prstGeom>
        </p:spPr>
      </p:pic>
    </p:spTree>
    <p:extLst>
      <p:ext uri="{BB962C8B-B14F-4D97-AF65-F5344CB8AC3E}">
        <p14:creationId xmlns:p14="http://schemas.microsoft.com/office/powerpoint/2010/main" val="325840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BD6D-EF2B-4815-8B6D-3AB75C6A54C8}"/>
              </a:ext>
            </a:extLst>
          </p:cNvPr>
          <p:cNvSpPr>
            <a:spLocks noGrp="1"/>
          </p:cNvSpPr>
          <p:nvPr>
            <p:ph type="title"/>
          </p:nvPr>
        </p:nvSpPr>
        <p:spPr>
          <a:xfrm>
            <a:off x="838200" y="365125"/>
            <a:ext cx="5100587" cy="1325563"/>
          </a:xfrm>
        </p:spPr>
        <p:txBody>
          <a:bodyPr/>
          <a:lstStyle/>
          <a:p>
            <a:r>
              <a:rPr lang="en-US" dirty="0" err="1"/>
              <a:t>Drainline</a:t>
            </a:r>
            <a:r>
              <a:rPr lang="en-US" dirty="0"/>
              <a:t> Manhole</a:t>
            </a:r>
          </a:p>
        </p:txBody>
      </p:sp>
      <p:pic>
        <p:nvPicPr>
          <p:cNvPr id="5" name="Picture 4">
            <a:extLst>
              <a:ext uri="{FF2B5EF4-FFF2-40B4-BE49-F238E27FC236}">
                <a16:creationId xmlns:a16="http://schemas.microsoft.com/office/drawing/2014/main" id="{0287FA7D-F8E3-492F-BB23-703C0798A2D1}"/>
              </a:ext>
            </a:extLst>
          </p:cNvPr>
          <p:cNvPicPr>
            <a:picLocks noChangeAspect="1"/>
          </p:cNvPicPr>
          <p:nvPr/>
        </p:nvPicPr>
        <p:blipFill>
          <a:blip r:embed="rId2"/>
          <a:stretch>
            <a:fillRect/>
          </a:stretch>
        </p:blipFill>
        <p:spPr>
          <a:xfrm>
            <a:off x="5870652" y="0"/>
            <a:ext cx="6321348" cy="6858000"/>
          </a:xfrm>
          <a:prstGeom prst="rect">
            <a:avLst/>
          </a:prstGeom>
        </p:spPr>
      </p:pic>
      <p:sp>
        <p:nvSpPr>
          <p:cNvPr id="6" name="TextBox 5">
            <a:extLst>
              <a:ext uri="{FF2B5EF4-FFF2-40B4-BE49-F238E27FC236}">
                <a16:creationId xmlns:a16="http://schemas.microsoft.com/office/drawing/2014/main" id="{FEA796D2-58CD-4775-AEA8-72E0213059F9}"/>
              </a:ext>
            </a:extLst>
          </p:cNvPr>
          <p:cNvSpPr txBox="1"/>
          <p:nvPr/>
        </p:nvSpPr>
        <p:spPr>
          <a:xfrm>
            <a:off x="558264" y="1748439"/>
            <a:ext cx="510058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Drains water line by gravity</a:t>
            </a:r>
          </a:p>
          <a:p>
            <a:pPr marL="285750" indent="-285750">
              <a:buFont typeface="Arial" panose="020B0604020202020204" pitchFamily="34" charset="0"/>
              <a:buChar char="•"/>
            </a:pPr>
            <a:r>
              <a:rPr lang="en-US" dirty="0"/>
              <a:t>Will be at a low point along the line</a:t>
            </a:r>
          </a:p>
          <a:p>
            <a:pPr marL="285750" indent="-285750">
              <a:buFont typeface="Arial" panose="020B0604020202020204" pitchFamily="34" charset="0"/>
              <a:buChar char="•"/>
            </a:pPr>
            <a:r>
              <a:rPr lang="en-US" dirty="0"/>
              <a:t>Usually only used if can connect hydraulically to a storm sewer or channel</a:t>
            </a:r>
          </a:p>
          <a:p>
            <a:pPr marL="285750" indent="-285750">
              <a:buFont typeface="Arial" panose="020B0604020202020204" pitchFamily="34" charset="0"/>
              <a:buChar char="•"/>
            </a:pPr>
            <a:r>
              <a:rPr lang="en-US" dirty="0"/>
              <a:t>Uncommon</a:t>
            </a:r>
          </a:p>
        </p:txBody>
      </p:sp>
    </p:spTree>
    <p:extLst>
      <p:ext uri="{BB962C8B-B14F-4D97-AF65-F5344CB8AC3E}">
        <p14:creationId xmlns:p14="http://schemas.microsoft.com/office/powerpoint/2010/main" val="2428388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6FCC-7703-45D1-A925-E0657EB33694}"/>
              </a:ext>
            </a:extLst>
          </p:cNvPr>
          <p:cNvSpPr>
            <a:spLocks noGrp="1"/>
          </p:cNvSpPr>
          <p:nvPr>
            <p:ph type="title"/>
          </p:nvPr>
        </p:nvSpPr>
        <p:spPr/>
        <p:txBody>
          <a:bodyPr/>
          <a:lstStyle/>
          <a:p>
            <a:r>
              <a:rPr lang="en-US" dirty="0"/>
              <a:t>Butterfly Valve – Manhole/vault</a:t>
            </a:r>
          </a:p>
        </p:txBody>
      </p:sp>
      <p:sp>
        <p:nvSpPr>
          <p:cNvPr id="3" name="Content Placeholder 2">
            <a:extLst>
              <a:ext uri="{FF2B5EF4-FFF2-40B4-BE49-F238E27FC236}">
                <a16:creationId xmlns:a16="http://schemas.microsoft.com/office/drawing/2014/main" id="{8B43B9B7-6D4C-463E-A121-DB0578B635C2}"/>
              </a:ext>
            </a:extLst>
          </p:cNvPr>
          <p:cNvSpPr>
            <a:spLocks noGrp="1"/>
          </p:cNvSpPr>
          <p:nvPr>
            <p:ph idx="1"/>
          </p:nvPr>
        </p:nvSpPr>
        <p:spPr/>
        <p:txBody>
          <a:bodyPr/>
          <a:lstStyle/>
          <a:p>
            <a:r>
              <a:rPr lang="en-US" dirty="0"/>
              <a:t>Manway – Valve - Manway</a:t>
            </a:r>
          </a:p>
        </p:txBody>
      </p:sp>
      <p:pic>
        <p:nvPicPr>
          <p:cNvPr id="5" name="Picture 4">
            <a:extLst>
              <a:ext uri="{FF2B5EF4-FFF2-40B4-BE49-F238E27FC236}">
                <a16:creationId xmlns:a16="http://schemas.microsoft.com/office/drawing/2014/main" id="{D44CF89D-F39C-4392-AE80-DF6AADD2D898}"/>
              </a:ext>
            </a:extLst>
          </p:cNvPr>
          <p:cNvPicPr>
            <a:picLocks noChangeAspect="1"/>
          </p:cNvPicPr>
          <p:nvPr/>
        </p:nvPicPr>
        <p:blipFill>
          <a:blip r:embed="rId2"/>
          <a:stretch>
            <a:fillRect/>
          </a:stretch>
        </p:blipFill>
        <p:spPr>
          <a:xfrm>
            <a:off x="6421912" y="3477491"/>
            <a:ext cx="5591955" cy="3353268"/>
          </a:xfrm>
          <a:prstGeom prst="rect">
            <a:avLst/>
          </a:prstGeom>
        </p:spPr>
      </p:pic>
      <p:pic>
        <p:nvPicPr>
          <p:cNvPr id="7" name="Picture 6">
            <a:extLst>
              <a:ext uri="{FF2B5EF4-FFF2-40B4-BE49-F238E27FC236}">
                <a16:creationId xmlns:a16="http://schemas.microsoft.com/office/drawing/2014/main" id="{33907170-3084-4D04-A47B-7BB342429E9F}"/>
              </a:ext>
            </a:extLst>
          </p:cNvPr>
          <p:cNvPicPr>
            <a:picLocks noChangeAspect="1"/>
          </p:cNvPicPr>
          <p:nvPr/>
        </p:nvPicPr>
        <p:blipFill>
          <a:blip r:embed="rId3"/>
          <a:stretch>
            <a:fillRect/>
          </a:stretch>
        </p:blipFill>
        <p:spPr>
          <a:xfrm>
            <a:off x="0" y="2506662"/>
            <a:ext cx="5310696" cy="4351338"/>
          </a:xfrm>
          <a:prstGeom prst="rect">
            <a:avLst/>
          </a:prstGeom>
        </p:spPr>
      </p:pic>
      <p:sp>
        <p:nvSpPr>
          <p:cNvPr id="8" name="Rectangle 7">
            <a:extLst>
              <a:ext uri="{FF2B5EF4-FFF2-40B4-BE49-F238E27FC236}">
                <a16:creationId xmlns:a16="http://schemas.microsoft.com/office/drawing/2014/main" id="{A0D6FB5B-043F-458C-A7EE-5EF412A5C879}"/>
              </a:ext>
            </a:extLst>
          </p:cNvPr>
          <p:cNvSpPr/>
          <p:nvPr/>
        </p:nvSpPr>
        <p:spPr>
          <a:xfrm>
            <a:off x="2107933" y="3412520"/>
            <a:ext cx="317633" cy="356135"/>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BC383B-FB18-4685-BE8F-E87ACFDCA7D7}"/>
              </a:ext>
            </a:extLst>
          </p:cNvPr>
          <p:cNvSpPr/>
          <p:nvPr/>
        </p:nvSpPr>
        <p:spPr>
          <a:xfrm>
            <a:off x="3263766" y="3412519"/>
            <a:ext cx="317633" cy="356135"/>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5077BD-B50D-4E0A-A477-367187BF51F4}"/>
              </a:ext>
            </a:extLst>
          </p:cNvPr>
          <p:cNvSpPr/>
          <p:nvPr/>
        </p:nvSpPr>
        <p:spPr>
          <a:xfrm>
            <a:off x="2685849" y="3214838"/>
            <a:ext cx="317633" cy="553816"/>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55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308E-3D2D-4B02-A70F-E060160E7A03}"/>
              </a:ext>
            </a:extLst>
          </p:cNvPr>
          <p:cNvSpPr>
            <a:spLocks noGrp="1"/>
          </p:cNvSpPr>
          <p:nvPr>
            <p:ph type="title"/>
          </p:nvPr>
        </p:nvSpPr>
        <p:spPr>
          <a:xfrm>
            <a:off x="838200" y="0"/>
            <a:ext cx="10515600" cy="1325563"/>
          </a:xfrm>
        </p:spPr>
        <p:txBody>
          <a:bodyPr/>
          <a:lstStyle/>
          <a:p>
            <a:r>
              <a:rPr lang="en-US" dirty="0"/>
              <a:t>Isolation Valve - Butterfly</a:t>
            </a:r>
          </a:p>
        </p:txBody>
      </p:sp>
      <p:pic>
        <p:nvPicPr>
          <p:cNvPr id="5" name="Picture 4">
            <a:extLst>
              <a:ext uri="{FF2B5EF4-FFF2-40B4-BE49-F238E27FC236}">
                <a16:creationId xmlns:a16="http://schemas.microsoft.com/office/drawing/2014/main" id="{27232E85-34E5-4E7B-B963-C4E2475A7D31}"/>
              </a:ext>
            </a:extLst>
          </p:cNvPr>
          <p:cNvPicPr>
            <a:picLocks noChangeAspect="1"/>
          </p:cNvPicPr>
          <p:nvPr/>
        </p:nvPicPr>
        <p:blipFill>
          <a:blip r:embed="rId2"/>
          <a:stretch>
            <a:fillRect/>
          </a:stretch>
        </p:blipFill>
        <p:spPr>
          <a:xfrm>
            <a:off x="3025629" y="1808134"/>
            <a:ext cx="4551098" cy="4227048"/>
          </a:xfrm>
          <a:prstGeom prst="rect">
            <a:avLst/>
          </a:prstGeom>
        </p:spPr>
      </p:pic>
    </p:spTree>
    <p:extLst>
      <p:ext uri="{BB962C8B-B14F-4D97-AF65-F5344CB8AC3E}">
        <p14:creationId xmlns:p14="http://schemas.microsoft.com/office/powerpoint/2010/main" val="306705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B36C-2EC1-4906-836D-95D9936DDE93}"/>
              </a:ext>
            </a:extLst>
          </p:cNvPr>
          <p:cNvSpPr>
            <a:spLocks noGrp="1"/>
          </p:cNvSpPr>
          <p:nvPr>
            <p:ph type="title"/>
          </p:nvPr>
        </p:nvSpPr>
        <p:spPr/>
        <p:txBody>
          <a:bodyPr/>
          <a:lstStyle/>
          <a:p>
            <a:r>
              <a:rPr lang="en-US" dirty="0"/>
              <a:t>Valve Box</a:t>
            </a:r>
          </a:p>
        </p:txBody>
      </p:sp>
      <p:pic>
        <p:nvPicPr>
          <p:cNvPr id="5" name="Content Placeholder 4">
            <a:extLst>
              <a:ext uri="{FF2B5EF4-FFF2-40B4-BE49-F238E27FC236}">
                <a16:creationId xmlns:a16="http://schemas.microsoft.com/office/drawing/2014/main" id="{B7A19CBF-0149-4F9C-857D-484E2BC916B7}"/>
              </a:ext>
            </a:extLst>
          </p:cNvPr>
          <p:cNvPicPr>
            <a:picLocks noGrp="1" noChangeAspect="1"/>
          </p:cNvPicPr>
          <p:nvPr>
            <p:ph idx="1"/>
          </p:nvPr>
        </p:nvPicPr>
        <p:blipFill>
          <a:blip r:embed="rId2"/>
          <a:stretch>
            <a:fillRect/>
          </a:stretch>
        </p:blipFill>
        <p:spPr>
          <a:xfrm>
            <a:off x="7093819" y="21656"/>
            <a:ext cx="5019455" cy="6747283"/>
          </a:xfrm>
        </p:spPr>
      </p:pic>
    </p:spTree>
    <p:extLst>
      <p:ext uri="{BB962C8B-B14F-4D97-AF65-F5344CB8AC3E}">
        <p14:creationId xmlns:p14="http://schemas.microsoft.com/office/powerpoint/2010/main" val="37515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DBAE-F585-4ECC-8BAA-6E49E067FAFA}"/>
              </a:ext>
            </a:extLst>
          </p:cNvPr>
          <p:cNvSpPr>
            <a:spLocks noGrp="1"/>
          </p:cNvSpPr>
          <p:nvPr>
            <p:ph type="title"/>
          </p:nvPr>
        </p:nvSpPr>
        <p:spPr/>
        <p:txBody>
          <a:bodyPr/>
          <a:lstStyle/>
          <a:p>
            <a:r>
              <a:rPr lang="en-US" dirty="0"/>
              <a:t>Fire Hydrants</a:t>
            </a:r>
          </a:p>
        </p:txBody>
      </p:sp>
      <p:sp>
        <p:nvSpPr>
          <p:cNvPr id="3" name="Content Placeholder 2">
            <a:extLst>
              <a:ext uri="{FF2B5EF4-FFF2-40B4-BE49-F238E27FC236}">
                <a16:creationId xmlns:a16="http://schemas.microsoft.com/office/drawing/2014/main" id="{D5F16B94-0A5F-4005-8CC8-727AD29DB71E}"/>
              </a:ext>
            </a:extLst>
          </p:cNvPr>
          <p:cNvSpPr>
            <a:spLocks noGrp="1"/>
          </p:cNvSpPr>
          <p:nvPr>
            <p:ph idx="1"/>
          </p:nvPr>
        </p:nvSpPr>
        <p:spPr/>
        <p:txBody>
          <a:bodyPr/>
          <a:lstStyle/>
          <a:p>
            <a:r>
              <a:rPr lang="en-US" dirty="0"/>
              <a:t>Typical configuration</a:t>
            </a:r>
          </a:p>
          <a:p>
            <a:pPr lvl="1"/>
            <a:r>
              <a:rPr lang="en-US" dirty="0"/>
              <a:t>Gate valve to isolate</a:t>
            </a:r>
          </a:p>
        </p:txBody>
      </p:sp>
      <p:pic>
        <p:nvPicPr>
          <p:cNvPr id="1026" name="Picture 2" descr="5-1/4” American-Darling® B-84-B-5 with Earthquake Joint System® Base">
            <a:extLst>
              <a:ext uri="{FF2B5EF4-FFF2-40B4-BE49-F238E27FC236}">
                <a16:creationId xmlns:a16="http://schemas.microsoft.com/office/drawing/2014/main" id="{16C2DDE1-E3A4-4FDB-BD1C-AC9A0718C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488" y="0"/>
            <a:ext cx="4683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43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6CE3-2CA0-4D60-AC08-C4346E887AA0}"/>
              </a:ext>
            </a:extLst>
          </p:cNvPr>
          <p:cNvSpPr>
            <a:spLocks noGrp="1"/>
          </p:cNvSpPr>
          <p:nvPr>
            <p:ph type="title"/>
          </p:nvPr>
        </p:nvSpPr>
        <p:spPr/>
        <p:txBody>
          <a:bodyPr/>
          <a:lstStyle/>
          <a:p>
            <a:r>
              <a:rPr lang="en-US" dirty="0"/>
              <a:t>Coatings</a:t>
            </a:r>
          </a:p>
        </p:txBody>
      </p:sp>
      <p:sp>
        <p:nvSpPr>
          <p:cNvPr id="3" name="Content Placeholder 2">
            <a:extLst>
              <a:ext uri="{FF2B5EF4-FFF2-40B4-BE49-F238E27FC236}">
                <a16:creationId xmlns:a16="http://schemas.microsoft.com/office/drawing/2014/main" id="{B67A965E-6F9B-4550-A7C8-52BD5C4436AA}"/>
              </a:ext>
            </a:extLst>
          </p:cNvPr>
          <p:cNvSpPr>
            <a:spLocks noGrp="1"/>
          </p:cNvSpPr>
          <p:nvPr>
            <p:ph idx="1"/>
          </p:nvPr>
        </p:nvSpPr>
        <p:spPr/>
        <p:txBody>
          <a:bodyPr/>
          <a:lstStyle/>
          <a:p>
            <a:r>
              <a:rPr lang="en-US" dirty="0"/>
              <a:t>Typical coatings for water line appurtenances is to meet AWWA C550</a:t>
            </a:r>
          </a:p>
          <a:p>
            <a:pPr lvl="1"/>
            <a:r>
              <a:rPr lang="en-US" dirty="0"/>
              <a:t>AWWA C550 - PROTECTIVE INTERIOR COATINGS FOR VALVES AND HYDRANTS</a:t>
            </a:r>
          </a:p>
          <a:p>
            <a:pPr lvl="2"/>
            <a:r>
              <a:rPr lang="en-US" dirty="0"/>
              <a:t>NSF 61 certified</a:t>
            </a:r>
          </a:p>
          <a:p>
            <a:pPr lvl="1"/>
            <a:r>
              <a:rPr lang="en-US" dirty="0"/>
              <a:t>Hydrants, air valves, isolation valves and other cast appurtenances</a:t>
            </a:r>
          </a:p>
          <a:p>
            <a:pPr lvl="2"/>
            <a:r>
              <a:rPr lang="en-US" dirty="0"/>
              <a:t>Typical to see epoxy coating</a:t>
            </a:r>
          </a:p>
          <a:p>
            <a:pPr lvl="3"/>
            <a:r>
              <a:rPr lang="en-US" dirty="0"/>
              <a:t>Epoxy</a:t>
            </a:r>
          </a:p>
          <a:p>
            <a:pPr lvl="4"/>
            <a:r>
              <a:rPr lang="en-US" dirty="0"/>
              <a:t>Fusion Bonded</a:t>
            </a:r>
          </a:p>
          <a:p>
            <a:pPr lvl="4"/>
            <a:r>
              <a:rPr lang="en-US" dirty="0"/>
              <a:t>Liquid Epoxy</a:t>
            </a:r>
          </a:p>
          <a:p>
            <a:pPr lvl="1"/>
            <a:r>
              <a:rPr lang="en-US" dirty="0"/>
              <a:t>Polyurethane</a:t>
            </a:r>
          </a:p>
          <a:p>
            <a:pPr lvl="2"/>
            <a:r>
              <a:rPr lang="en-US" dirty="0"/>
              <a:t>Sometimes used as an interior coating for hydrants vs epoxy</a:t>
            </a:r>
          </a:p>
          <a:p>
            <a:pPr lvl="2"/>
            <a:endParaRPr lang="en-US" dirty="0"/>
          </a:p>
        </p:txBody>
      </p:sp>
    </p:spTree>
    <p:extLst>
      <p:ext uri="{BB962C8B-B14F-4D97-AF65-F5344CB8AC3E}">
        <p14:creationId xmlns:p14="http://schemas.microsoft.com/office/powerpoint/2010/main" val="3929670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2F47-172F-40E6-B868-4900FE7C8EFA}"/>
              </a:ext>
            </a:extLst>
          </p:cNvPr>
          <p:cNvSpPr>
            <a:spLocks noGrp="1"/>
          </p:cNvSpPr>
          <p:nvPr>
            <p:ph type="title"/>
          </p:nvPr>
        </p:nvSpPr>
        <p:spPr/>
        <p:txBody>
          <a:bodyPr/>
          <a:lstStyle/>
          <a:p>
            <a:r>
              <a:rPr lang="en-US" dirty="0"/>
              <a:t>Cathodic Protection – Anode &amp; Rectifier</a:t>
            </a:r>
          </a:p>
        </p:txBody>
      </p:sp>
      <p:sp>
        <p:nvSpPr>
          <p:cNvPr id="3" name="Content Placeholder 2">
            <a:extLst>
              <a:ext uri="{FF2B5EF4-FFF2-40B4-BE49-F238E27FC236}">
                <a16:creationId xmlns:a16="http://schemas.microsoft.com/office/drawing/2014/main" id="{AE9CFFA8-3957-4F94-8D12-6A92CF7D6E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3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713A-30F3-4856-93BF-F50C9484573E}"/>
              </a:ext>
            </a:extLst>
          </p:cNvPr>
          <p:cNvSpPr>
            <a:spLocks noGrp="1"/>
          </p:cNvSpPr>
          <p:nvPr>
            <p:ph type="title"/>
          </p:nvPr>
        </p:nvSpPr>
        <p:spPr/>
        <p:txBody>
          <a:bodyPr/>
          <a:lstStyle/>
          <a:p>
            <a:r>
              <a:rPr lang="en-US" dirty="0"/>
              <a:t>Cathodic Protection – Isolation </a:t>
            </a:r>
            <a:r>
              <a:rPr lang="en-US"/>
              <a:t>&amp; bonding</a:t>
            </a:r>
            <a:endParaRPr lang="en-US" dirty="0"/>
          </a:p>
        </p:txBody>
      </p:sp>
      <p:sp>
        <p:nvSpPr>
          <p:cNvPr id="3" name="Content Placeholder 2">
            <a:extLst>
              <a:ext uri="{FF2B5EF4-FFF2-40B4-BE49-F238E27FC236}">
                <a16:creationId xmlns:a16="http://schemas.microsoft.com/office/drawing/2014/main" id="{CC5BF0D4-6712-4ED5-9032-DFE6C4F47D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61931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C9BD-06BF-4B72-A68B-3889DE30B065}"/>
              </a:ext>
            </a:extLst>
          </p:cNvPr>
          <p:cNvSpPr>
            <a:spLocks noGrp="1"/>
          </p:cNvSpPr>
          <p:nvPr>
            <p:ph type="title"/>
          </p:nvPr>
        </p:nvSpPr>
        <p:spPr/>
        <p:txBody>
          <a:bodyPr/>
          <a:lstStyle/>
          <a:p>
            <a:r>
              <a:rPr lang="en-US" dirty="0"/>
              <a:t>Cathodic Protection – Test Stations</a:t>
            </a:r>
          </a:p>
        </p:txBody>
      </p:sp>
      <p:sp>
        <p:nvSpPr>
          <p:cNvPr id="3" name="Content Placeholder 2">
            <a:extLst>
              <a:ext uri="{FF2B5EF4-FFF2-40B4-BE49-F238E27FC236}">
                <a16:creationId xmlns:a16="http://schemas.microsoft.com/office/drawing/2014/main" id="{D234CDDE-02A2-446E-B475-1C346CAC4FCE}"/>
              </a:ext>
            </a:extLst>
          </p:cNvPr>
          <p:cNvSpPr>
            <a:spLocks noGrp="1"/>
          </p:cNvSpPr>
          <p:nvPr>
            <p:ph idx="1"/>
          </p:nvPr>
        </p:nvSpPr>
        <p:spPr/>
        <p:txBody>
          <a:bodyPr/>
          <a:lstStyle/>
          <a:p>
            <a:r>
              <a:rPr lang="en-US" dirty="0"/>
              <a:t>Cased crossing</a:t>
            </a:r>
          </a:p>
          <a:p>
            <a:r>
              <a:rPr lang="en-US" dirty="0"/>
              <a:t>Potential</a:t>
            </a:r>
          </a:p>
        </p:txBody>
      </p:sp>
    </p:spTree>
    <p:extLst>
      <p:ext uri="{BB962C8B-B14F-4D97-AF65-F5344CB8AC3E}">
        <p14:creationId xmlns:p14="http://schemas.microsoft.com/office/powerpoint/2010/main" val="185523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0F3E-C0B7-4652-B22B-3DB2BB708F9D}"/>
              </a:ext>
            </a:extLst>
          </p:cNvPr>
          <p:cNvSpPr>
            <a:spLocks noGrp="1"/>
          </p:cNvSpPr>
          <p:nvPr>
            <p:ph type="title"/>
          </p:nvPr>
        </p:nvSpPr>
        <p:spPr/>
        <p:txBody>
          <a:bodyPr/>
          <a:lstStyle/>
          <a:p>
            <a:r>
              <a:rPr lang="en-US" dirty="0"/>
              <a:t>Instrumentation </a:t>
            </a:r>
            <a:br>
              <a:rPr lang="en-US" dirty="0"/>
            </a:br>
            <a:r>
              <a:rPr lang="en-US" sz="3000" dirty="0"/>
              <a:t>Not typically seen outside of plants</a:t>
            </a:r>
          </a:p>
        </p:txBody>
      </p:sp>
      <p:sp>
        <p:nvSpPr>
          <p:cNvPr id="3" name="Content Placeholder 2">
            <a:extLst>
              <a:ext uri="{FF2B5EF4-FFF2-40B4-BE49-F238E27FC236}">
                <a16:creationId xmlns:a16="http://schemas.microsoft.com/office/drawing/2014/main" id="{42BE5A7F-FC71-4AA7-BF31-96FECCEBA108}"/>
              </a:ext>
            </a:extLst>
          </p:cNvPr>
          <p:cNvSpPr>
            <a:spLocks noGrp="1"/>
          </p:cNvSpPr>
          <p:nvPr>
            <p:ph idx="1"/>
          </p:nvPr>
        </p:nvSpPr>
        <p:spPr/>
        <p:txBody>
          <a:bodyPr>
            <a:normAutofit fontScale="92500" lnSpcReduction="10000"/>
          </a:bodyPr>
          <a:lstStyle/>
          <a:p>
            <a:r>
              <a:rPr lang="en-US" dirty="0"/>
              <a:t>Flow Meters</a:t>
            </a:r>
          </a:p>
          <a:p>
            <a:pPr lvl="1"/>
            <a:r>
              <a:rPr lang="en-US" dirty="0"/>
              <a:t>Mag meter</a:t>
            </a:r>
          </a:p>
          <a:p>
            <a:pPr lvl="2"/>
            <a:r>
              <a:rPr lang="en-US" dirty="0"/>
              <a:t>Insertion</a:t>
            </a:r>
          </a:p>
          <a:p>
            <a:pPr lvl="2"/>
            <a:r>
              <a:rPr lang="en-US" dirty="0"/>
              <a:t>Full Port</a:t>
            </a:r>
          </a:p>
          <a:p>
            <a:pPr lvl="1"/>
            <a:r>
              <a:rPr lang="en-US" dirty="0"/>
              <a:t>Differential Pressure</a:t>
            </a:r>
          </a:p>
          <a:p>
            <a:pPr lvl="2"/>
            <a:r>
              <a:rPr lang="en-US" dirty="0"/>
              <a:t>Venturi</a:t>
            </a:r>
          </a:p>
          <a:p>
            <a:pPr lvl="2"/>
            <a:r>
              <a:rPr lang="en-US" dirty="0"/>
              <a:t>Orifice plate</a:t>
            </a:r>
          </a:p>
          <a:p>
            <a:pPr lvl="1"/>
            <a:r>
              <a:rPr lang="en-US" dirty="0"/>
              <a:t>Service Meters</a:t>
            </a:r>
          </a:p>
          <a:p>
            <a:pPr lvl="2"/>
            <a:r>
              <a:rPr lang="en-US" dirty="0"/>
              <a:t>Nutating Disc</a:t>
            </a:r>
          </a:p>
          <a:p>
            <a:pPr lvl="2"/>
            <a:r>
              <a:rPr lang="en-US" dirty="0"/>
              <a:t>Turbine Meter </a:t>
            </a:r>
          </a:p>
          <a:p>
            <a:pPr lvl="2"/>
            <a:r>
              <a:rPr lang="en-US" dirty="0"/>
              <a:t>Ultrasonic</a:t>
            </a:r>
          </a:p>
          <a:p>
            <a:pPr lvl="2"/>
            <a:r>
              <a:rPr lang="en-US" dirty="0"/>
              <a:t>Mag Meter</a:t>
            </a:r>
          </a:p>
          <a:p>
            <a:r>
              <a:rPr lang="en-US" dirty="0"/>
              <a:t>Pressure Sensors</a:t>
            </a:r>
          </a:p>
          <a:p>
            <a:endParaRPr lang="en-US" dirty="0"/>
          </a:p>
        </p:txBody>
      </p:sp>
    </p:spTree>
    <p:extLst>
      <p:ext uri="{BB962C8B-B14F-4D97-AF65-F5344CB8AC3E}">
        <p14:creationId xmlns:p14="http://schemas.microsoft.com/office/powerpoint/2010/main" val="59346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2A3B-047E-48C3-866B-1FAD4867D1B7}"/>
              </a:ext>
            </a:extLst>
          </p:cNvPr>
          <p:cNvSpPr>
            <a:spLocks noGrp="1"/>
          </p:cNvSpPr>
          <p:nvPr>
            <p:ph type="title"/>
          </p:nvPr>
        </p:nvSpPr>
        <p:spPr/>
        <p:txBody>
          <a:bodyPr/>
          <a:lstStyle/>
          <a:p>
            <a:r>
              <a:rPr lang="en-US" dirty="0"/>
              <a:t>Isolation Valve – Butterfly Continued</a:t>
            </a:r>
          </a:p>
        </p:txBody>
      </p:sp>
      <p:pic>
        <p:nvPicPr>
          <p:cNvPr id="4" name="Picture 3">
            <a:extLst>
              <a:ext uri="{FF2B5EF4-FFF2-40B4-BE49-F238E27FC236}">
                <a16:creationId xmlns:a16="http://schemas.microsoft.com/office/drawing/2014/main" id="{1E21DC6E-A4F6-4AE6-B68C-E1652A8CBADF}"/>
              </a:ext>
            </a:extLst>
          </p:cNvPr>
          <p:cNvPicPr>
            <a:picLocks noChangeAspect="1"/>
          </p:cNvPicPr>
          <p:nvPr/>
        </p:nvPicPr>
        <p:blipFill>
          <a:blip r:embed="rId2"/>
          <a:stretch>
            <a:fillRect/>
          </a:stretch>
        </p:blipFill>
        <p:spPr>
          <a:xfrm>
            <a:off x="8330082" y="1936374"/>
            <a:ext cx="3861918" cy="2985251"/>
          </a:xfrm>
          <a:prstGeom prst="rect">
            <a:avLst/>
          </a:prstGeom>
        </p:spPr>
      </p:pic>
      <p:pic>
        <p:nvPicPr>
          <p:cNvPr id="6" name="Picture 5">
            <a:extLst>
              <a:ext uri="{FF2B5EF4-FFF2-40B4-BE49-F238E27FC236}">
                <a16:creationId xmlns:a16="http://schemas.microsoft.com/office/drawing/2014/main" id="{9624685F-F388-426C-A4DB-F8E548373D16}"/>
              </a:ext>
            </a:extLst>
          </p:cNvPr>
          <p:cNvPicPr>
            <a:picLocks noChangeAspect="1"/>
          </p:cNvPicPr>
          <p:nvPr/>
        </p:nvPicPr>
        <p:blipFill>
          <a:blip r:embed="rId3"/>
          <a:stretch>
            <a:fillRect/>
          </a:stretch>
        </p:blipFill>
        <p:spPr>
          <a:xfrm>
            <a:off x="641293" y="1690688"/>
            <a:ext cx="3863760" cy="4676862"/>
          </a:xfrm>
          <a:prstGeom prst="rect">
            <a:avLst/>
          </a:prstGeom>
        </p:spPr>
      </p:pic>
      <p:pic>
        <p:nvPicPr>
          <p:cNvPr id="5" name="Picture 4">
            <a:extLst>
              <a:ext uri="{FF2B5EF4-FFF2-40B4-BE49-F238E27FC236}">
                <a16:creationId xmlns:a16="http://schemas.microsoft.com/office/drawing/2014/main" id="{09225366-1E6B-42C5-8C2D-37EB49283FCE}"/>
              </a:ext>
            </a:extLst>
          </p:cNvPr>
          <p:cNvPicPr>
            <a:picLocks noChangeAspect="1"/>
          </p:cNvPicPr>
          <p:nvPr/>
        </p:nvPicPr>
        <p:blipFill rotWithShape="1">
          <a:blip r:embed="rId4"/>
          <a:srcRect b="15770"/>
          <a:stretch/>
        </p:blipFill>
        <p:spPr>
          <a:xfrm>
            <a:off x="4600418" y="4266234"/>
            <a:ext cx="3086531" cy="1949839"/>
          </a:xfrm>
          <a:prstGeom prst="rect">
            <a:avLst/>
          </a:prstGeom>
        </p:spPr>
      </p:pic>
    </p:spTree>
    <p:extLst>
      <p:ext uri="{BB962C8B-B14F-4D97-AF65-F5344CB8AC3E}">
        <p14:creationId xmlns:p14="http://schemas.microsoft.com/office/powerpoint/2010/main" val="282215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BF97-C1D9-47AE-8D22-4D7F0DBCD347}"/>
              </a:ext>
            </a:extLst>
          </p:cNvPr>
          <p:cNvSpPr>
            <a:spLocks noGrp="1"/>
          </p:cNvSpPr>
          <p:nvPr>
            <p:ph type="title"/>
          </p:nvPr>
        </p:nvSpPr>
        <p:spPr>
          <a:xfrm>
            <a:off x="729143" y="-164310"/>
            <a:ext cx="10515600" cy="1325563"/>
          </a:xfrm>
        </p:spPr>
        <p:txBody>
          <a:bodyPr/>
          <a:lstStyle/>
          <a:p>
            <a:r>
              <a:rPr lang="en-US" dirty="0"/>
              <a:t>Isolation Valve – BFV Actuators</a:t>
            </a:r>
          </a:p>
        </p:txBody>
      </p:sp>
      <p:sp>
        <p:nvSpPr>
          <p:cNvPr id="3" name="Content Placeholder 2">
            <a:extLst>
              <a:ext uri="{FF2B5EF4-FFF2-40B4-BE49-F238E27FC236}">
                <a16:creationId xmlns:a16="http://schemas.microsoft.com/office/drawing/2014/main" id="{89742558-6CB5-4EA3-B49A-C5B8C5E0D401}"/>
              </a:ext>
            </a:extLst>
          </p:cNvPr>
          <p:cNvSpPr>
            <a:spLocks noGrp="1"/>
          </p:cNvSpPr>
          <p:nvPr>
            <p:ph idx="1"/>
          </p:nvPr>
        </p:nvSpPr>
        <p:spPr>
          <a:xfrm>
            <a:off x="729143" y="778363"/>
            <a:ext cx="10515600" cy="2885269"/>
          </a:xfrm>
        </p:spPr>
        <p:txBody>
          <a:bodyPr>
            <a:normAutofit fontScale="92500" lnSpcReduction="20000"/>
          </a:bodyPr>
          <a:lstStyle/>
          <a:p>
            <a:r>
              <a:rPr lang="en-US" dirty="0"/>
              <a:t>Actuators are usually what fails</a:t>
            </a:r>
          </a:p>
          <a:p>
            <a:pPr lvl="1"/>
            <a:r>
              <a:rPr lang="en-US" dirty="0"/>
              <a:t>Typical safety factors </a:t>
            </a:r>
          </a:p>
          <a:p>
            <a:pPr lvl="2"/>
            <a:r>
              <a:rPr lang="en-US" dirty="0"/>
              <a:t>Valve shaft: 3 </a:t>
            </a:r>
          </a:p>
          <a:p>
            <a:pPr lvl="2"/>
            <a:r>
              <a:rPr lang="en-US" dirty="0"/>
              <a:t>Actuator: 2</a:t>
            </a:r>
          </a:p>
          <a:p>
            <a:r>
              <a:rPr lang="en-US" dirty="0"/>
              <a:t>Two types: </a:t>
            </a:r>
          </a:p>
          <a:p>
            <a:pPr lvl="1"/>
            <a:r>
              <a:rPr lang="en-US" dirty="0"/>
              <a:t>Worm Gear Actuator	</a:t>
            </a:r>
          </a:p>
          <a:p>
            <a:pPr lvl="1"/>
            <a:r>
              <a:rPr lang="en-US" dirty="0"/>
              <a:t>Traveling Nut</a:t>
            </a:r>
          </a:p>
          <a:p>
            <a:pPr lvl="2"/>
            <a:r>
              <a:rPr lang="en-US" dirty="0"/>
              <a:t>Link &amp; Lever</a:t>
            </a:r>
          </a:p>
          <a:p>
            <a:pPr lvl="2"/>
            <a:r>
              <a:rPr lang="en-US" dirty="0"/>
              <a:t>Slotted Lever</a:t>
            </a:r>
          </a:p>
        </p:txBody>
      </p:sp>
      <p:pic>
        <p:nvPicPr>
          <p:cNvPr id="7" name="Picture 6">
            <a:extLst>
              <a:ext uri="{FF2B5EF4-FFF2-40B4-BE49-F238E27FC236}">
                <a16:creationId xmlns:a16="http://schemas.microsoft.com/office/drawing/2014/main" id="{628398D3-E367-412A-8135-2E780363138A}"/>
              </a:ext>
            </a:extLst>
          </p:cNvPr>
          <p:cNvPicPr>
            <a:picLocks noChangeAspect="1"/>
          </p:cNvPicPr>
          <p:nvPr/>
        </p:nvPicPr>
        <p:blipFill>
          <a:blip r:embed="rId3"/>
          <a:stretch>
            <a:fillRect/>
          </a:stretch>
        </p:blipFill>
        <p:spPr>
          <a:xfrm>
            <a:off x="0" y="3663633"/>
            <a:ext cx="3748389" cy="2941043"/>
          </a:xfrm>
          <a:prstGeom prst="rect">
            <a:avLst/>
          </a:prstGeom>
        </p:spPr>
      </p:pic>
      <p:pic>
        <p:nvPicPr>
          <p:cNvPr id="9" name="Picture 8">
            <a:extLst>
              <a:ext uri="{FF2B5EF4-FFF2-40B4-BE49-F238E27FC236}">
                <a16:creationId xmlns:a16="http://schemas.microsoft.com/office/drawing/2014/main" id="{355CD931-FC69-4AB0-B52D-5E3871921755}"/>
              </a:ext>
            </a:extLst>
          </p:cNvPr>
          <p:cNvPicPr>
            <a:picLocks noChangeAspect="1"/>
          </p:cNvPicPr>
          <p:nvPr/>
        </p:nvPicPr>
        <p:blipFill>
          <a:blip r:embed="rId4"/>
          <a:stretch>
            <a:fillRect/>
          </a:stretch>
        </p:blipFill>
        <p:spPr>
          <a:xfrm>
            <a:off x="4602234" y="2374084"/>
            <a:ext cx="3394490" cy="4483916"/>
          </a:xfrm>
          <a:prstGeom prst="rect">
            <a:avLst/>
          </a:prstGeom>
        </p:spPr>
      </p:pic>
      <p:pic>
        <p:nvPicPr>
          <p:cNvPr id="5" name="Picture 4">
            <a:extLst>
              <a:ext uri="{FF2B5EF4-FFF2-40B4-BE49-F238E27FC236}">
                <a16:creationId xmlns:a16="http://schemas.microsoft.com/office/drawing/2014/main" id="{5353ABC0-E9B8-4D04-8942-72ABE1B97510}"/>
              </a:ext>
            </a:extLst>
          </p:cNvPr>
          <p:cNvPicPr>
            <a:picLocks noChangeAspect="1"/>
          </p:cNvPicPr>
          <p:nvPr/>
        </p:nvPicPr>
        <p:blipFill>
          <a:blip r:embed="rId5"/>
          <a:stretch>
            <a:fillRect/>
          </a:stretch>
        </p:blipFill>
        <p:spPr>
          <a:xfrm>
            <a:off x="8515509" y="2374084"/>
            <a:ext cx="2733373" cy="3705552"/>
          </a:xfrm>
          <a:prstGeom prst="rect">
            <a:avLst/>
          </a:prstGeom>
        </p:spPr>
      </p:pic>
    </p:spTree>
    <p:extLst>
      <p:ext uri="{BB962C8B-B14F-4D97-AF65-F5344CB8AC3E}">
        <p14:creationId xmlns:p14="http://schemas.microsoft.com/office/powerpoint/2010/main" val="2397132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C9F1-8A60-4FB6-A11A-36D34EB35FC8}"/>
              </a:ext>
            </a:extLst>
          </p:cNvPr>
          <p:cNvSpPr>
            <a:spLocks noGrp="1"/>
          </p:cNvSpPr>
          <p:nvPr>
            <p:ph type="title"/>
          </p:nvPr>
        </p:nvSpPr>
        <p:spPr/>
        <p:txBody>
          <a:bodyPr/>
          <a:lstStyle/>
          <a:p>
            <a:r>
              <a:rPr lang="en-US" dirty="0"/>
              <a:t>Miter Gear vs Spur Gear vs Bevel Gear</a:t>
            </a:r>
          </a:p>
        </p:txBody>
      </p:sp>
      <p:pic>
        <p:nvPicPr>
          <p:cNvPr id="5" name="Picture 4">
            <a:extLst>
              <a:ext uri="{FF2B5EF4-FFF2-40B4-BE49-F238E27FC236}">
                <a16:creationId xmlns:a16="http://schemas.microsoft.com/office/drawing/2014/main" id="{3D460BBC-4C7A-4C75-817D-E528016A6F2D}"/>
              </a:ext>
            </a:extLst>
          </p:cNvPr>
          <p:cNvPicPr>
            <a:picLocks noChangeAspect="1"/>
          </p:cNvPicPr>
          <p:nvPr/>
        </p:nvPicPr>
        <p:blipFill>
          <a:blip r:embed="rId3"/>
          <a:stretch>
            <a:fillRect/>
          </a:stretch>
        </p:blipFill>
        <p:spPr>
          <a:xfrm>
            <a:off x="768435" y="3037589"/>
            <a:ext cx="2915057" cy="2353003"/>
          </a:xfrm>
          <a:prstGeom prst="rect">
            <a:avLst/>
          </a:prstGeom>
        </p:spPr>
      </p:pic>
      <p:pic>
        <p:nvPicPr>
          <p:cNvPr id="7" name="Picture 6">
            <a:extLst>
              <a:ext uri="{FF2B5EF4-FFF2-40B4-BE49-F238E27FC236}">
                <a16:creationId xmlns:a16="http://schemas.microsoft.com/office/drawing/2014/main" id="{D870520E-73FF-4575-9F03-79C797F5489D}"/>
              </a:ext>
            </a:extLst>
          </p:cNvPr>
          <p:cNvPicPr>
            <a:picLocks noChangeAspect="1"/>
          </p:cNvPicPr>
          <p:nvPr/>
        </p:nvPicPr>
        <p:blipFill>
          <a:blip r:embed="rId4"/>
          <a:stretch>
            <a:fillRect/>
          </a:stretch>
        </p:blipFill>
        <p:spPr>
          <a:xfrm>
            <a:off x="4689539" y="3351957"/>
            <a:ext cx="3200847" cy="1724266"/>
          </a:xfrm>
          <a:prstGeom prst="rect">
            <a:avLst/>
          </a:prstGeom>
        </p:spPr>
      </p:pic>
      <p:pic>
        <p:nvPicPr>
          <p:cNvPr id="9" name="Picture 8">
            <a:extLst>
              <a:ext uri="{FF2B5EF4-FFF2-40B4-BE49-F238E27FC236}">
                <a16:creationId xmlns:a16="http://schemas.microsoft.com/office/drawing/2014/main" id="{8B8BBF9A-9D37-43A4-8770-530B84AB5E50}"/>
              </a:ext>
            </a:extLst>
          </p:cNvPr>
          <p:cNvPicPr>
            <a:picLocks noChangeAspect="1"/>
          </p:cNvPicPr>
          <p:nvPr/>
        </p:nvPicPr>
        <p:blipFill>
          <a:blip r:embed="rId5"/>
          <a:stretch>
            <a:fillRect/>
          </a:stretch>
        </p:blipFill>
        <p:spPr>
          <a:xfrm>
            <a:off x="8317982" y="3037589"/>
            <a:ext cx="3105583" cy="2133898"/>
          </a:xfrm>
          <a:prstGeom prst="rect">
            <a:avLst/>
          </a:prstGeom>
        </p:spPr>
      </p:pic>
    </p:spTree>
    <p:extLst>
      <p:ext uri="{BB962C8B-B14F-4D97-AF65-F5344CB8AC3E}">
        <p14:creationId xmlns:p14="http://schemas.microsoft.com/office/powerpoint/2010/main" val="102306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EEBB-176E-49BB-A72D-79EDA370789F}"/>
              </a:ext>
            </a:extLst>
          </p:cNvPr>
          <p:cNvSpPr>
            <a:spLocks noGrp="1"/>
          </p:cNvSpPr>
          <p:nvPr>
            <p:ph type="title"/>
          </p:nvPr>
        </p:nvSpPr>
        <p:spPr/>
        <p:txBody>
          <a:bodyPr/>
          <a:lstStyle/>
          <a:p>
            <a:r>
              <a:rPr lang="en-US" dirty="0"/>
              <a:t>Isolation Valve – Gate Valve OS&amp;Y</a:t>
            </a:r>
          </a:p>
        </p:txBody>
      </p:sp>
      <p:pic>
        <p:nvPicPr>
          <p:cNvPr id="5" name="Picture 4">
            <a:extLst>
              <a:ext uri="{FF2B5EF4-FFF2-40B4-BE49-F238E27FC236}">
                <a16:creationId xmlns:a16="http://schemas.microsoft.com/office/drawing/2014/main" id="{B4393654-F397-4D40-B1B9-871CAA66EC5A}"/>
              </a:ext>
            </a:extLst>
          </p:cNvPr>
          <p:cNvPicPr>
            <a:picLocks noChangeAspect="1"/>
          </p:cNvPicPr>
          <p:nvPr/>
        </p:nvPicPr>
        <p:blipFill>
          <a:blip r:embed="rId3"/>
          <a:stretch>
            <a:fillRect/>
          </a:stretch>
        </p:blipFill>
        <p:spPr>
          <a:xfrm>
            <a:off x="1961874" y="1514763"/>
            <a:ext cx="3230632" cy="5121564"/>
          </a:xfrm>
          <a:prstGeom prst="rect">
            <a:avLst/>
          </a:prstGeom>
        </p:spPr>
      </p:pic>
      <p:pic>
        <p:nvPicPr>
          <p:cNvPr id="7" name="Picture 6">
            <a:extLst>
              <a:ext uri="{FF2B5EF4-FFF2-40B4-BE49-F238E27FC236}">
                <a16:creationId xmlns:a16="http://schemas.microsoft.com/office/drawing/2014/main" id="{2C88E7EF-478D-4D5C-97F9-830D7C8B398D}"/>
              </a:ext>
            </a:extLst>
          </p:cNvPr>
          <p:cNvPicPr>
            <a:picLocks noChangeAspect="1"/>
          </p:cNvPicPr>
          <p:nvPr/>
        </p:nvPicPr>
        <p:blipFill>
          <a:blip r:embed="rId4"/>
          <a:stretch>
            <a:fillRect/>
          </a:stretch>
        </p:blipFill>
        <p:spPr>
          <a:xfrm>
            <a:off x="8866657" y="0"/>
            <a:ext cx="3325343" cy="6858001"/>
          </a:xfrm>
          <a:prstGeom prst="rect">
            <a:avLst/>
          </a:prstGeom>
        </p:spPr>
      </p:pic>
    </p:spTree>
    <p:extLst>
      <p:ext uri="{BB962C8B-B14F-4D97-AF65-F5344CB8AC3E}">
        <p14:creationId xmlns:p14="http://schemas.microsoft.com/office/powerpoint/2010/main" val="10955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C152-2B7A-4AF4-ADD9-C6E741198134}"/>
              </a:ext>
            </a:extLst>
          </p:cNvPr>
          <p:cNvSpPr>
            <a:spLocks noGrp="1"/>
          </p:cNvSpPr>
          <p:nvPr>
            <p:ph type="title"/>
          </p:nvPr>
        </p:nvSpPr>
        <p:spPr/>
        <p:txBody>
          <a:bodyPr/>
          <a:lstStyle/>
          <a:p>
            <a:r>
              <a:rPr lang="en-US" dirty="0"/>
              <a:t>Isolation Valve – Gate Valve NRS</a:t>
            </a:r>
          </a:p>
        </p:txBody>
      </p:sp>
      <p:pic>
        <p:nvPicPr>
          <p:cNvPr id="1026" name="Picture 2" descr="2&quot;-12&quot; Resilient Wedge NRS Gate Valves with Mechanical Joint Ends">
            <a:extLst>
              <a:ext uri="{FF2B5EF4-FFF2-40B4-BE49-F238E27FC236}">
                <a16:creationId xmlns:a16="http://schemas.microsoft.com/office/drawing/2014/main" id="{9FBC2867-DD42-4B79-8124-DDBEEF97B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3030276" cy="46262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E5D96E-CDF9-4CB8-8370-B4D154D99AB1}"/>
              </a:ext>
            </a:extLst>
          </p:cNvPr>
          <p:cNvPicPr>
            <a:picLocks noChangeAspect="1"/>
          </p:cNvPicPr>
          <p:nvPr/>
        </p:nvPicPr>
        <p:blipFill>
          <a:blip r:embed="rId4"/>
          <a:stretch>
            <a:fillRect/>
          </a:stretch>
        </p:blipFill>
        <p:spPr>
          <a:xfrm>
            <a:off x="4378036" y="1394817"/>
            <a:ext cx="5257800" cy="5463183"/>
          </a:xfrm>
          <a:prstGeom prst="rect">
            <a:avLst/>
          </a:prstGeom>
        </p:spPr>
      </p:pic>
      <p:pic>
        <p:nvPicPr>
          <p:cNvPr id="7" name="Picture 6">
            <a:extLst>
              <a:ext uri="{FF2B5EF4-FFF2-40B4-BE49-F238E27FC236}">
                <a16:creationId xmlns:a16="http://schemas.microsoft.com/office/drawing/2014/main" id="{130461BF-544B-48CA-A70A-C8EBB3DC3DCB}"/>
              </a:ext>
            </a:extLst>
          </p:cNvPr>
          <p:cNvPicPr>
            <a:picLocks noChangeAspect="1"/>
          </p:cNvPicPr>
          <p:nvPr/>
        </p:nvPicPr>
        <p:blipFill>
          <a:blip r:embed="rId5"/>
          <a:stretch>
            <a:fillRect/>
          </a:stretch>
        </p:blipFill>
        <p:spPr>
          <a:xfrm>
            <a:off x="9906000" y="0"/>
            <a:ext cx="2286000" cy="6858000"/>
          </a:xfrm>
          <a:prstGeom prst="rect">
            <a:avLst/>
          </a:prstGeom>
        </p:spPr>
      </p:pic>
    </p:spTree>
    <p:extLst>
      <p:ext uri="{BB962C8B-B14F-4D97-AF65-F5344CB8AC3E}">
        <p14:creationId xmlns:p14="http://schemas.microsoft.com/office/powerpoint/2010/main" val="419361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8E33-3BEC-4B5E-AB83-DCBF4B3FA6AD}"/>
              </a:ext>
            </a:extLst>
          </p:cNvPr>
          <p:cNvSpPr>
            <a:spLocks noGrp="1"/>
          </p:cNvSpPr>
          <p:nvPr>
            <p:ph type="title"/>
          </p:nvPr>
        </p:nvSpPr>
        <p:spPr/>
        <p:txBody>
          <a:bodyPr/>
          <a:lstStyle/>
          <a:p>
            <a:r>
              <a:rPr lang="en-US" dirty="0"/>
              <a:t>Gate vs Butterfly – Valve Selection</a:t>
            </a:r>
          </a:p>
        </p:txBody>
      </p:sp>
      <p:sp>
        <p:nvSpPr>
          <p:cNvPr id="3" name="Content Placeholder 2">
            <a:extLst>
              <a:ext uri="{FF2B5EF4-FFF2-40B4-BE49-F238E27FC236}">
                <a16:creationId xmlns:a16="http://schemas.microsoft.com/office/drawing/2014/main" id="{79CC8677-CFA9-454E-9EAC-159C64CBBF20}"/>
              </a:ext>
            </a:extLst>
          </p:cNvPr>
          <p:cNvSpPr>
            <a:spLocks noGrp="1"/>
          </p:cNvSpPr>
          <p:nvPr>
            <p:ph idx="1"/>
          </p:nvPr>
        </p:nvSpPr>
        <p:spPr/>
        <p:txBody>
          <a:bodyPr/>
          <a:lstStyle/>
          <a:p>
            <a:r>
              <a:rPr lang="en-US" dirty="0"/>
              <a:t>Cost</a:t>
            </a:r>
          </a:p>
          <a:p>
            <a:pPr lvl="1"/>
            <a:r>
              <a:rPr lang="en-US" dirty="0"/>
              <a:t>Gate valves become more expensive vs butterfly valves for pipes 24” and larger. </a:t>
            </a:r>
          </a:p>
          <a:p>
            <a:r>
              <a:rPr lang="en-US" dirty="0"/>
              <a:t>Resilient seals</a:t>
            </a:r>
          </a:p>
          <a:p>
            <a:pPr lvl="1"/>
            <a:r>
              <a:rPr lang="en-US" dirty="0"/>
              <a:t>Operational reasons may necessitate a GV in some scenarios.</a:t>
            </a:r>
          </a:p>
          <a:p>
            <a:r>
              <a:rPr lang="en-US" dirty="0"/>
              <a:t>Hot-Tapping</a:t>
            </a:r>
          </a:p>
          <a:p>
            <a:pPr lvl="1"/>
            <a:r>
              <a:rPr lang="en-US" dirty="0"/>
              <a:t>Full port needed for tapping machine, requires gate valve.</a:t>
            </a:r>
          </a:p>
          <a:p>
            <a:pPr lvl="1"/>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58654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B100-1767-4F6F-A31B-48E2EFD61AA4}"/>
              </a:ext>
            </a:extLst>
          </p:cNvPr>
          <p:cNvSpPr>
            <a:spLocks noGrp="1"/>
          </p:cNvSpPr>
          <p:nvPr>
            <p:ph type="title"/>
          </p:nvPr>
        </p:nvSpPr>
        <p:spPr/>
        <p:txBody>
          <a:bodyPr/>
          <a:lstStyle/>
          <a:p>
            <a:r>
              <a:rPr lang="en-US" dirty="0"/>
              <a:t>Air Valve - Air Valve</a:t>
            </a:r>
          </a:p>
        </p:txBody>
      </p:sp>
      <p:pic>
        <p:nvPicPr>
          <p:cNvPr id="5" name="Picture 4">
            <a:extLst>
              <a:ext uri="{FF2B5EF4-FFF2-40B4-BE49-F238E27FC236}">
                <a16:creationId xmlns:a16="http://schemas.microsoft.com/office/drawing/2014/main" id="{FFC12E1B-D555-49EA-9FFB-15D5C390ABE6}"/>
              </a:ext>
            </a:extLst>
          </p:cNvPr>
          <p:cNvPicPr>
            <a:picLocks noChangeAspect="1"/>
          </p:cNvPicPr>
          <p:nvPr/>
        </p:nvPicPr>
        <p:blipFill>
          <a:blip r:embed="rId2"/>
          <a:stretch>
            <a:fillRect/>
          </a:stretch>
        </p:blipFill>
        <p:spPr>
          <a:xfrm>
            <a:off x="6973511" y="1589510"/>
            <a:ext cx="3941496" cy="4903365"/>
          </a:xfrm>
          <a:prstGeom prst="rect">
            <a:avLst/>
          </a:prstGeom>
        </p:spPr>
      </p:pic>
      <p:pic>
        <p:nvPicPr>
          <p:cNvPr id="7" name="Picture 6">
            <a:extLst>
              <a:ext uri="{FF2B5EF4-FFF2-40B4-BE49-F238E27FC236}">
                <a16:creationId xmlns:a16="http://schemas.microsoft.com/office/drawing/2014/main" id="{0DE95407-1EDF-40B8-837B-B1441D93E343}"/>
              </a:ext>
            </a:extLst>
          </p:cNvPr>
          <p:cNvPicPr>
            <a:picLocks noChangeAspect="1"/>
          </p:cNvPicPr>
          <p:nvPr/>
        </p:nvPicPr>
        <p:blipFill>
          <a:blip r:embed="rId3"/>
          <a:stretch>
            <a:fillRect/>
          </a:stretch>
        </p:blipFill>
        <p:spPr>
          <a:xfrm>
            <a:off x="1140669" y="1589510"/>
            <a:ext cx="4018557" cy="4649335"/>
          </a:xfrm>
          <a:prstGeom prst="rect">
            <a:avLst/>
          </a:prstGeom>
        </p:spPr>
      </p:pic>
    </p:spTree>
    <p:extLst>
      <p:ext uri="{BB962C8B-B14F-4D97-AF65-F5344CB8AC3E}">
        <p14:creationId xmlns:p14="http://schemas.microsoft.com/office/powerpoint/2010/main" val="284884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4342</TotalTime>
  <Words>749</Words>
  <Application>Microsoft Office PowerPoint</Application>
  <PresentationFormat>Widescreen</PresentationFormat>
  <Paragraphs>120</Paragraphs>
  <Slides>26</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Water Line Appurtenances</vt:lpstr>
      <vt:lpstr>Isolation Valve - Butterfly</vt:lpstr>
      <vt:lpstr>Isolation Valve – Butterfly Continued</vt:lpstr>
      <vt:lpstr>Isolation Valve – BFV Actuators</vt:lpstr>
      <vt:lpstr>Miter Gear vs Spur Gear vs Bevel Gear</vt:lpstr>
      <vt:lpstr>Isolation Valve – Gate Valve OS&amp;Y</vt:lpstr>
      <vt:lpstr>Isolation Valve – Gate Valve NRS</vt:lpstr>
      <vt:lpstr>Gate vs Butterfly – Valve Selection</vt:lpstr>
      <vt:lpstr>Air Valve - Air Valve</vt:lpstr>
      <vt:lpstr>Air valve - Vacuum Valve</vt:lpstr>
      <vt:lpstr>Combination Air Valve</vt:lpstr>
      <vt:lpstr>Control Valves – Globe Valve </vt:lpstr>
      <vt:lpstr>Control Valves – Ball Valve</vt:lpstr>
      <vt:lpstr>Control Valves – Plug Valve</vt:lpstr>
      <vt:lpstr>Actuators – Ball &amp; Plug</vt:lpstr>
      <vt:lpstr>Access Manway</vt:lpstr>
      <vt:lpstr>Air valve – Manhole</vt:lpstr>
      <vt:lpstr>Drainline Manhole</vt:lpstr>
      <vt:lpstr>Butterfly Valve – Manhole/vault</vt:lpstr>
      <vt:lpstr>Valve Box</vt:lpstr>
      <vt:lpstr>Fire Hydrants</vt:lpstr>
      <vt:lpstr>Coatings</vt:lpstr>
      <vt:lpstr>Cathodic Protection – Anode &amp; Rectifier</vt:lpstr>
      <vt:lpstr>Cathodic Protection – Isolation &amp; bonding</vt:lpstr>
      <vt:lpstr>Cathodic Protection – Test Stations</vt:lpstr>
      <vt:lpstr>Instrumentation  Not typically seen outside of plants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Line Appurtenances</dc:title>
  <dc:creator>Jeffrey Hay</dc:creator>
  <cp:lastModifiedBy>Thomas Sapienza</cp:lastModifiedBy>
  <cp:revision>47</cp:revision>
  <dcterms:created xsi:type="dcterms:W3CDTF">2020-12-10T23:30:02Z</dcterms:created>
  <dcterms:modified xsi:type="dcterms:W3CDTF">2022-04-18T17:20:53Z</dcterms:modified>
</cp:coreProperties>
</file>