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4"/>
  </p:sldMasterIdLst>
  <p:sldIdLst>
    <p:sldId id="256" r:id="rId5"/>
    <p:sldId id="330" r:id="rId6"/>
    <p:sldId id="319" r:id="rId7"/>
    <p:sldId id="347" r:id="rId8"/>
    <p:sldId id="349" r:id="rId9"/>
    <p:sldId id="350" r:id="rId10"/>
    <p:sldId id="351" r:id="rId11"/>
    <p:sldId id="346" r:id="rId12"/>
    <p:sldId id="337" r:id="rId13"/>
    <p:sldId id="334" r:id="rId14"/>
    <p:sldId id="336" r:id="rId15"/>
    <p:sldId id="335" r:id="rId16"/>
    <p:sldId id="338" r:id="rId17"/>
    <p:sldId id="340" r:id="rId18"/>
    <p:sldId id="341" r:id="rId19"/>
    <p:sldId id="352" r:id="rId20"/>
    <p:sldId id="343" r:id="rId21"/>
    <p:sldId id="348" r:id="rId22"/>
    <p:sldId id="344"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Pineda" initials="DP" lastIdx="1" clrIdx="0">
    <p:extLst>
      <p:ext uri="{19B8F6BF-5375-455C-9EA6-DF929625EA0E}">
        <p15:presenceInfo xmlns:p15="http://schemas.microsoft.com/office/powerpoint/2012/main" userId="S::dpineda55@auroratechservices.com::92b95a7a-6605-4a97-ad17-0b547695e9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86" d="100"/>
          <a:sy n="86" d="100"/>
        </p:scale>
        <p:origin x="108" y="2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1AAF7E4-1089-4AEC-A342-B69A6FEFBF42}"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08F6EB-8F14-4F21-8E91-403235165ACA}" type="slidenum">
              <a:rPr lang="en-US" smtClean="0"/>
              <a:t>‹#›</a:t>
            </a:fld>
            <a:endParaRPr lang="en-US"/>
          </a:p>
        </p:txBody>
      </p:sp>
    </p:spTree>
    <p:extLst>
      <p:ext uri="{BB962C8B-B14F-4D97-AF65-F5344CB8AC3E}">
        <p14:creationId xmlns:p14="http://schemas.microsoft.com/office/powerpoint/2010/main" val="2245279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AAF7E4-1089-4AEC-A342-B69A6FEFBF42}" type="datetimeFigureOut">
              <a:rPr lang="en-US" smtClean="0"/>
              <a:t>6/14/2023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08F6EB-8F14-4F21-8E91-403235165ACA}" type="slidenum">
              <a:rPr lang="en-US" smtClean="0"/>
              <a:t>‹#›</a:t>
            </a:fld>
            <a:endParaRPr lang="en-US"/>
          </a:p>
        </p:txBody>
      </p:sp>
    </p:spTree>
    <p:extLst>
      <p:ext uri="{BB962C8B-B14F-4D97-AF65-F5344CB8AC3E}">
        <p14:creationId xmlns:p14="http://schemas.microsoft.com/office/powerpoint/2010/main" val="728587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1AAF7E4-1089-4AEC-A342-B69A6FEFBF42}"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08F6EB-8F14-4F21-8E91-403235165ACA}" type="slidenum">
              <a:rPr lang="en-US" smtClean="0"/>
              <a:t>‹#›</a:t>
            </a:fld>
            <a:endParaRPr lang="en-US"/>
          </a:p>
        </p:txBody>
      </p:sp>
    </p:spTree>
    <p:extLst>
      <p:ext uri="{BB962C8B-B14F-4D97-AF65-F5344CB8AC3E}">
        <p14:creationId xmlns:p14="http://schemas.microsoft.com/office/powerpoint/2010/main" val="15055151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385828"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1AAF7E4-1089-4AEC-A342-B69A6FEFBF42}"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08F6EB-8F14-4F21-8E91-403235165ACA}" type="slidenum">
              <a:rPr lang="en-US" smtClean="0"/>
              <a:t>‹#›</a:t>
            </a:fld>
            <a:endParaRPr lang="en-US"/>
          </a:p>
        </p:txBody>
      </p:sp>
      <p:sp>
        <p:nvSpPr>
          <p:cNvPr id="11" name="TextBox 10"/>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3414278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AAF7E4-1089-4AEC-A342-B69A6FEFBF42}"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08F6EB-8F14-4F21-8E91-403235165ACA}" type="slidenum">
              <a:rPr lang="en-US" smtClean="0"/>
              <a:t>‹#›</a:t>
            </a:fld>
            <a:endParaRPr lang="en-US"/>
          </a:p>
        </p:txBody>
      </p:sp>
    </p:spTree>
    <p:extLst>
      <p:ext uri="{BB962C8B-B14F-4D97-AF65-F5344CB8AC3E}">
        <p14:creationId xmlns:p14="http://schemas.microsoft.com/office/powerpoint/2010/main" val="18726042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1AAF7E4-1089-4AEC-A342-B69A6FEFBF42}" type="datetimeFigureOut">
              <a:rPr lang="en-US" smtClean="0"/>
              <a:t>6/14/2023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08F6EB-8F14-4F21-8E91-403235165ACA}" type="slidenum">
              <a:rPr lang="en-US" smtClean="0"/>
              <a:t>‹#›</a:t>
            </a:fld>
            <a:endParaRPr lang="en-US"/>
          </a:p>
        </p:txBody>
      </p:sp>
    </p:spTree>
    <p:extLst>
      <p:ext uri="{BB962C8B-B14F-4D97-AF65-F5344CB8AC3E}">
        <p14:creationId xmlns:p14="http://schemas.microsoft.com/office/powerpoint/2010/main" val="9954168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1AAF7E4-1089-4AEC-A342-B69A6FEFBF42}" type="datetimeFigureOut">
              <a:rPr lang="en-US" smtClean="0"/>
              <a:t>6/14/2023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08F6EB-8F14-4F21-8E91-403235165ACA}" type="slidenum">
              <a:rPr lang="en-US" smtClean="0"/>
              <a:t>‹#›</a:t>
            </a:fld>
            <a:endParaRPr lang="en-US"/>
          </a:p>
        </p:txBody>
      </p:sp>
    </p:spTree>
    <p:extLst>
      <p:ext uri="{BB962C8B-B14F-4D97-AF65-F5344CB8AC3E}">
        <p14:creationId xmlns:p14="http://schemas.microsoft.com/office/powerpoint/2010/main" val="41740756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AAF7E4-1089-4AEC-A342-B69A6FEFBF42}"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08F6EB-8F14-4F21-8E91-403235165ACA}" type="slidenum">
              <a:rPr lang="en-US" smtClean="0"/>
              <a:t>‹#›</a:t>
            </a:fld>
            <a:endParaRPr lang="en-US"/>
          </a:p>
        </p:txBody>
      </p:sp>
    </p:spTree>
    <p:extLst>
      <p:ext uri="{BB962C8B-B14F-4D97-AF65-F5344CB8AC3E}">
        <p14:creationId xmlns:p14="http://schemas.microsoft.com/office/powerpoint/2010/main" val="23921845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AAF7E4-1089-4AEC-A342-B69A6FEFBF42}"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08F6EB-8F14-4F21-8E91-403235165ACA}" type="slidenum">
              <a:rPr lang="en-US" smtClean="0"/>
              <a:t>‹#›</a:t>
            </a:fld>
            <a:endParaRPr lang="en-US"/>
          </a:p>
        </p:txBody>
      </p:sp>
    </p:spTree>
    <p:extLst>
      <p:ext uri="{BB962C8B-B14F-4D97-AF65-F5344CB8AC3E}">
        <p14:creationId xmlns:p14="http://schemas.microsoft.com/office/powerpoint/2010/main" val="988727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AAF7E4-1089-4AEC-A342-B69A6FEFBF42}"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08F6EB-8F14-4F21-8E91-403235165ACA}" type="slidenum">
              <a:rPr lang="en-US" smtClean="0"/>
              <a:t>‹#›</a:t>
            </a:fld>
            <a:endParaRPr lang="en-US"/>
          </a:p>
        </p:txBody>
      </p:sp>
    </p:spTree>
    <p:extLst>
      <p:ext uri="{BB962C8B-B14F-4D97-AF65-F5344CB8AC3E}">
        <p14:creationId xmlns:p14="http://schemas.microsoft.com/office/powerpoint/2010/main" val="3250150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AAF7E4-1089-4AEC-A342-B69A6FEFBF42}"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08F6EB-8F14-4F21-8E91-403235165ACA}" type="slidenum">
              <a:rPr lang="en-US" smtClean="0"/>
              <a:t>‹#›</a:t>
            </a:fld>
            <a:endParaRPr lang="en-US"/>
          </a:p>
        </p:txBody>
      </p:sp>
    </p:spTree>
    <p:extLst>
      <p:ext uri="{BB962C8B-B14F-4D97-AF65-F5344CB8AC3E}">
        <p14:creationId xmlns:p14="http://schemas.microsoft.com/office/powerpoint/2010/main" val="939368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AAF7E4-1089-4AEC-A342-B69A6FEFBF42}" type="datetimeFigureOut">
              <a:rPr lang="en-US" smtClean="0"/>
              <a:t>6/14/2023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08F6EB-8F14-4F21-8E91-403235165ACA}" type="slidenum">
              <a:rPr lang="en-US" smtClean="0"/>
              <a:t>‹#›</a:t>
            </a:fld>
            <a:endParaRPr lang="en-US"/>
          </a:p>
        </p:txBody>
      </p:sp>
    </p:spTree>
    <p:extLst>
      <p:ext uri="{BB962C8B-B14F-4D97-AF65-F5344CB8AC3E}">
        <p14:creationId xmlns:p14="http://schemas.microsoft.com/office/powerpoint/2010/main" val="2862859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AAF7E4-1089-4AEC-A342-B69A6FEFBF42}" type="datetimeFigureOut">
              <a:rPr lang="en-US" smtClean="0"/>
              <a:t>6/14/2023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08F6EB-8F14-4F21-8E91-403235165ACA}" type="slidenum">
              <a:rPr lang="en-US" smtClean="0"/>
              <a:t>‹#›</a:t>
            </a:fld>
            <a:endParaRPr lang="en-US"/>
          </a:p>
        </p:txBody>
      </p:sp>
    </p:spTree>
    <p:extLst>
      <p:ext uri="{BB962C8B-B14F-4D97-AF65-F5344CB8AC3E}">
        <p14:creationId xmlns:p14="http://schemas.microsoft.com/office/powerpoint/2010/main" val="3513503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D1AAF7E4-1089-4AEC-A342-B69A6FEFBF42}" type="datetimeFigureOut">
              <a:rPr lang="en-US" smtClean="0"/>
              <a:t>6/14/2023</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AA08F6EB-8F14-4F21-8E91-403235165ACA}" type="slidenum">
              <a:rPr lang="en-US" smtClean="0"/>
              <a:t>‹#›</a:t>
            </a:fld>
            <a:endParaRPr lang="en-US"/>
          </a:p>
        </p:txBody>
      </p:sp>
    </p:spTree>
    <p:extLst>
      <p:ext uri="{BB962C8B-B14F-4D97-AF65-F5344CB8AC3E}">
        <p14:creationId xmlns:p14="http://schemas.microsoft.com/office/powerpoint/2010/main" val="4121987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D1AAF7E4-1089-4AEC-A342-B69A6FEFBF42}" type="datetimeFigureOut">
              <a:rPr lang="en-US" smtClean="0"/>
              <a:t>6/14/2023</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AA08F6EB-8F14-4F21-8E91-403235165ACA}" type="slidenum">
              <a:rPr lang="en-US" smtClean="0"/>
              <a:t>‹#›</a:t>
            </a:fld>
            <a:endParaRPr lang="en-US"/>
          </a:p>
        </p:txBody>
      </p:sp>
    </p:spTree>
    <p:extLst>
      <p:ext uri="{BB962C8B-B14F-4D97-AF65-F5344CB8AC3E}">
        <p14:creationId xmlns:p14="http://schemas.microsoft.com/office/powerpoint/2010/main" val="29684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D1AAF7E4-1089-4AEC-A342-B69A6FEFBF42}" type="datetimeFigureOut">
              <a:rPr lang="en-US" smtClean="0"/>
              <a:t>6/14/2023</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AA08F6EB-8F14-4F21-8E91-403235165ACA}" type="slidenum">
              <a:rPr lang="en-US" smtClean="0"/>
              <a:t>‹#›</a:t>
            </a:fld>
            <a:endParaRPr lang="en-US"/>
          </a:p>
        </p:txBody>
      </p:sp>
    </p:spTree>
    <p:extLst>
      <p:ext uri="{BB962C8B-B14F-4D97-AF65-F5344CB8AC3E}">
        <p14:creationId xmlns:p14="http://schemas.microsoft.com/office/powerpoint/2010/main" val="771445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AAF7E4-1089-4AEC-A342-B69A6FEFBF42}" type="datetimeFigureOut">
              <a:rPr lang="en-US" smtClean="0"/>
              <a:t>6/14/2023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08F6EB-8F14-4F21-8E91-403235165ACA}" type="slidenum">
              <a:rPr lang="en-US" smtClean="0"/>
              <a:t>‹#›</a:t>
            </a:fld>
            <a:endParaRPr lang="en-US"/>
          </a:p>
        </p:txBody>
      </p:sp>
    </p:spTree>
    <p:extLst>
      <p:ext uri="{BB962C8B-B14F-4D97-AF65-F5344CB8AC3E}">
        <p14:creationId xmlns:p14="http://schemas.microsoft.com/office/powerpoint/2010/main" val="1651966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713"/>
          <a:stretch/>
        </p:blipFill>
        <p:spPr>
          <a:xfrm>
            <a:off x="8000197" y="0"/>
            <a:ext cx="1603387" cy="1143000"/>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4199"/>
          <a:stretch/>
        </p:blipFill>
        <p:spPr>
          <a:xfrm>
            <a:off x="8609012" y="6092866"/>
            <a:ext cx="993734" cy="765134"/>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D1AAF7E4-1089-4AEC-A342-B69A6FEFBF42}" type="datetimeFigureOut">
              <a:rPr lang="en-US" smtClean="0"/>
              <a:t>6/14/2023</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AA08F6EB-8F14-4F21-8E91-403235165ACA}" type="slidenum">
              <a:rPr lang="en-US" smtClean="0"/>
              <a:t>‹#›</a:t>
            </a:fld>
            <a:endParaRPr lang="en-US"/>
          </a:p>
        </p:txBody>
      </p:sp>
    </p:spTree>
    <p:extLst>
      <p:ext uri="{BB962C8B-B14F-4D97-AF65-F5344CB8AC3E}">
        <p14:creationId xmlns:p14="http://schemas.microsoft.com/office/powerpoint/2010/main" val="2892339966"/>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youtube.com/watch?v=iVs5FvvqPl0"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youtu.be/dkASZEm1RZ4?t=10" TargetMode="Externa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youtu.be/rSQLSOkJnY0?t=40" TargetMode="Externa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4" y="1447800"/>
            <a:ext cx="10379907" cy="4201160"/>
          </a:xfrm>
        </p:spPr>
        <p:txBody>
          <a:bodyPr/>
          <a:lstStyle/>
          <a:p>
            <a:r>
              <a:rPr lang="en-US" b="1" dirty="0"/>
              <a:t>Pipe Joints – Steel Pipe</a:t>
            </a:r>
          </a:p>
        </p:txBody>
      </p:sp>
    </p:spTree>
    <p:extLst>
      <p:ext uri="{BB962C8B-B14F-4D97-AF65-F5344CB8AC3E}">
        <p14:creationId xmlns:p14="http://schemas.microsoft.com/office/powerpoint/2010/main" val="2238261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7411" y="190500"/>
            <a:ext cx="9404723" cy="1400530"/>
          </a:xfrm>
        </p:spPr>
        <p:txBody>
          <a:bodyPr/>
          <a:lstStyle/>
          <a:p>
            <a:r>
              <a:rPr lang="en-US" sz="4400" b="1" dirty="0"/>
              <a:t>Field Welded Joint (1) </a:t>
            </a:r>
          </a:p>
        </p:txBody>
      </p:sp>
      <p:sp>
        <p:nvSpPr>
          <p:cNvPr id="5" name="Content Placeholder 4">
            <a:extLst>
              <a:ext uri="{FF2B5EF4-FFF2-40B4-BE49-F238E27FC236}">
                <a16:creationId xmlns:a16="http://schemas.microsoft.com/office/drawing/2014/main" id="{2D4358AF-D3ED-454D-B1C2-D2FCD535BF56}"/>
              </a:ext>
            </a:extLst>
          </p:cNvPr>
          <p:cNvSpPr>
            <a:spLocks noGrp="1"/>
          </p:cNvSpPr>
          <p:nvPr>
            <p:ph idx="1"/>
          </p:nvPr>
        </p:nvSpPr>
        <p:spPr>
          <a:xfrm>
            <a:off x="281865" y="1082746"/>
            <a:ext cx="6001489" cy="5653613"/>
          </a:xfrm>
        </p:spPr>
        <p:txBody>
          <a:bodyPr>
            <a:normAutofit/>
          </a:bodyPr>
          <a:lstStyle/>
          <a:p>
            <a:r>
              <a:rPr lang="en-US" dirty="0"/>
              <a:t>Lap-Welded Joint</a:t>
            </a:r>
          </a:p>
          <a:p>
            <a:pPr lvl="1"/>
            <a:r>
              <a:rPr lang="en-US" sz="2000" dirty="0"/>
              <a:t>Restrained Joints created by expanding one side of a pipe (bell) and inserting a plain end (spigot) </a:t>
            </a:r>
          </a:p>
          <a:p>
            <a:pPr lvl="1"/>
            <a:r>
              <a:rPr lang="en-US" sz="2000" dirty="0"/>
              <a:t>Pipe are secured with either an internal or external, or both depending on diameter, circumference fillet weld equal to thickness of pipe</a:t>
            </a:r>
          </a:p>
          <a:p>
            <a:pPr lvl="1"/>
            <a:r>
              <a:rPr lang="en-US" sz="2000" dirty="0"/>
              <a:t>Most common restrain joint type for Steel</a:t>
            </a:r>
          </a:p>
          <a:p>
            <a:pPr lvl="1"/>
            <a:r>
              <a:rPr lang="en-US" sz="2000" dirty="0"/>
              <a:t>Allows Joint to be offset up to 2-3 degrees by pulling joint</a:t>
            </a:r>
          </a:p>
          <a:p>
            <a:pPr lvl="1"/>
            <a:r>
              <a:rPr lang="en-US" sz="2000" dirty="0"/>
              <a:t>With join installed, a heat-shrink sleeve is install around the exposed pipe</a:t>
            </a:r>
          </a:p>
          <a:p>
            <a:pPr lvl="1"/>
            <a:r>
              <a:rPr lang="en-US" sz="2000" dirty="0">
                <a:hlinkClick r:id="rId2"/>
              </a:rPr>
              <a:t>https://www.youtube.com/watch?v=iVs5FvvqPl0</a:t>
            </a:r>
            <a:endParaRPr lang="en-US" sz="2000" dirty="0"/>
          </a:p>
          <a:p>
            <a:pPr lvl="1"/>
            <a:endParaRPr lang="en-US" sz="2000" dirty="0"/>
          </a:p>
          <a:p>
            <a:endParaRPr lang="en-US" sz="2800" dirty="0"/>
          </a:p>
          <a:p>
            <a:endParaRPr lang="en-US" sz="2800" dirty="0"/>
          </a:p>
        </p:txBody>
      </p:sp>
      <p:pic>
        <p:nvPicPr>
          <p:cNvPr id="6" name="Picture 5">
            <a:extLst>
              <a:ext uri="{FF2B5EF4-FFF2-40B4-BE49-F238E27FC236}">
                <a16:creationId xmlns:a16="http://schemas.microsoft.com/office/drawing/2014/main" id="{9AC6BD74-BD8F-45EA-8B4C-729F41015FD6}"/>
              </a:ext>
            </a:extLst>
          </p:cNvPr>
          <p:cNvPicPr>
            <a:picLocks noChangeAspect="1"/>
          </p:cNvPicPr>
          <p:nvPr/>
        </p:nvPicPr>
        <p:blipFill rotWithShape="1">
          <a:blip r:embed="rId3"/>
          <a:srcRect t="-4713" r="50770" b="59693"/>
          <a:stretch/>
        </p:blipFill>
        <p:spPr>
          <a:xfrm>
            <a:off x="6527259" y="1149521"/>
            <a:ext cx="5567819" cy="1512863"/>
          </a:xfrm>
          <a:prstGeom prst="rect">
            <a:avLst/>
          </a:prstGeom>
        </p:spPr>
      </p:pic>
      <p:pic>
        <p:nvPicPr>
          <p:cNvPr id="8" name="Picture 7">
            <a:extLst>
              <a:ext uri="{FF2B5EF4-FFF2-40B4-BE49-F238E27FC236}">
                <a16:creationId xmlns:a16="http://schemas.microsoft.com/office/drawing/2014/main" id="{674CD7BD-0BF1-4B7D-BB9C-60DDBD496E18}"/>
              </a:ext>
            </a:extLst>
          </p:cNvPr>
          <p:cNvPicPr>
            <a:picLocks noChangeAspect="1"/>
          </p:cNvPicPr>
          <p:nvPr/>
        </p:nvPicPr>
        <p:blipFill rotWithShape="1">
          <a:blip r:embed="rId4"/>
          <a:srcRect l="18750" t="6542" r="17181" b="10513"/>
          <a:stretch/>
        </p:blipFill>
        <p:spPr>
          <a:xfrm>
            <a:off x="6527260" y="2756853"/>
            <a:ext cx="5567819" cy="3910647"/>
          </a:xfrm>
          <a:prstGeom prst="rect">
            <a:avLst/>
          </a:prstGeom>
        </p:spPr>
      </p:pic>
    </p:spTree>
    <p:extLst>
      <p:ext uri="{BB962C8B-B14F-4D97-AF65-F5344CB8AC3E}">
        <p14:creationId xmlns:p14="http://schemas.microsoft.com/office/powerpoint/2010/main" val="16726255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7411" y="190500"/>
            <a:ext cx="9404723" cy="1400530"/>
          </a:xfrm>
        </p:spPr>
        <p:txBody>
          <a:bodyPr/>
          <a:lstStyle/>
          <a:p>
            <a:r>
              <a:rPr lang="en-US" sz="4400" b="1" dirty="0"/>
              <a:t>Field Welded Joint (2)</a:t>
            </a:r>
          </a:p>
        </p:txBody>
      </p:sp>
      <p:sp>
        <p:nvSpPr>
          <p:cNvPr id="5" name="Content Placeholder 4">
            <a:extLst>
              <a:ext uri="{FF2B5EF4-FFF2-40B4-BE49-F238E27FC236}">
                <a16:creationId xmlns:a16="http://schemas.microsoft.com/office/drawing/2014/main" id="{2D4358AF-D3ED-454D-B1C2-D2FCD535BF56}"/>
              </a:ext>
            </a:extLst>
          </p:cNvPr>
          <p:cNvSpPr>
            <a:spLocks noGrp="1"/>
          </p:cNvSpPr>
          <p:nvPr>
            <p:ph idx="1"/>
          </p:nvPr>
        </p:nvSpPr>
        <p:spPr>
          <a:xfrm>
            <a:off x="281865" y="1082747"/>
            <a:ext cx="5523317" cy="3973211"/>
          </a:xfrm>
        </p:spPr>
        <p:txBody>
          <a:bodyPr>
            <a:normAutofit/>
          </a:bodyPr>
          <a:lstStyle/>
          <a:p>
            <a:r>
              <a:rPr lang="en-US" sz="2200" dirty="0"/>
              <a:t>Butt-Strap Joint</a:t>
            </a:r>
          </a:p>
          <a:p>
            <a:pPr lvl="1"/>
            <a:r>
              <a:rPr lang="en-US" sz="2200" dirty="0"/>
              <a:t>Restrained Joint</a:t>
            </a:r>
          </a:p>
          <a:p>
            <a:pPr lvl="1"/>
            <a:r>
              <a:rPr lang="en-US" sz="2200" dirty="0"/>
              <a:t>Often used for field adjustments</a:t>
            </a:r>
          </a:p>
          <a:p>
            <a:pPr lvl="1"/>
            <a:r>
              <a:rPr lang="en-US" sz="2200" dirty="0"/>
              <a:t>Allows for a gap to exist between two pipe pieces </a:t>
            </a:r>
            <a:endParaRPr lang="en-US" sz="2800" dirty="0"/>
          </a:p>
        </p:txBody>
      </p:sp>
      <p:pic>
        <p:nvPicPr>
          <p:cNvPr id="6" name="Picture 5">
            <a:extLst>
              <a:ext uri="{FF2B5EF4-FFF2-40B4-BE49-F238E27FC236}">
                <a16:creationId xmlns:a16="http://schemas.microsoft.com/office/drawing/2014/main" id="{9AC6BD74-BD8F-45EA-8B4C-729F41015FD6}"/>
              </a:ext>
            </a:extLst>
          </p:cNvPr>
          <p:cNvPicPr>
            <a:picLocks noChangeAspect="1"/>
          </p:cNvPicPr>
          <p:nvPr/>
        </p:nvPicPr>
        <p:blipFill rotWithShape="1">
          <a:blip r:embed="rId2"/>
          <a:srcRect l="48969" r="1801" b="54980"/>
          <a:stretch/>
        </p:blipFill>
        <p:spPr>
          <a:xfrm>
            <a:off x="6096000" y="1184498"/>
            <a:ext cx="5999079" cy="1630044"/>
          </a:xfrm>
          <a:prstGeom prst="rect">
            <a:avLst/>
          </a:prstGeom>
        </p:spPr>
      </p:pic>
      <p:pic>
        <p:nvPicPr>
          <p:cNvPr id="4" name="Picture 3">
            <a:extLst>
              <a:ext uri="{FF2B5EF4-FFF2-40B4-BE49-F238E27FC236}">
                <a16:creationId xmlns:a16="http://schemas.microsoft.com/office/drawing/2014/main" id="{5E5321FE-6265-4448-A395-3BB235BFF92A}"/>
              </a:ext>
            </a:extLst>
          </p:cNvPr>
          <p:cNvPicPr>
            <a:picLocks noChangeAspect="1"/>
          </p:cNvPicPr>
          <p:nvPr/>
        </p:nvPicPr>
        <p:blipFill>
          <a:blip r:embed="rId3"/>
          <a:stretch>
            <a:fillRect/>
          </a:stretch>
        </p:blipFill>
        <p:spPr>
          <a:xfrm>
            <a:off x="6096000" y="2904394"/>
            <a:ext cx="5999079" cy="3763106"/>
          </a:xfrm>
          <a:prstGeom prst="rect">
            <a:avLst/>
          </a:prstGeom>
        </p:spPr>
      </p:pic>
    </p:spTree>
    <p:extLst>
      <p:ext uri="{BB962C8B-B14F-4D97-AF65-F5344CB8AC3E}">
        <p14:creationId xmlns:p14="http://schemas.microsoft.com/office/powerpoint/2010/main" val="40186249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7411" y="190500"/>
            <a:ext cx="9404723" cy="1400530"/>
          </a:xfrm>
        </p:spPr>
        <p:txBody>
          <a:bodyPr/>
          <a:lstStyle/>
          <a:p>
            <a:r>
              <a:rPr lang="en-US" sz="4400" b="1" dirty="0"/>
              <a:t>Field Welded Joint (3) </a:t>
            </a:r>
          </a:p>
        </p:txBody>
      </p:sp>
      <p:sp>
        <p:nvSpPr>
          <p:cNvPr id="5" name="Content Placeholder 4">
            <a:extLst>
              <a:ext uri="{FF2B5EF4-FFF2-40B4-BE49-F238E27FC236}">
                <a16:creationId xmlns:a16="http://schemas.microsoft.com/office/drawing/2014/main" id="{2D4358AF-D3ED-454D-B1C2-D2FCD535BF56}"/>
              </a:ext>
            </a:extLst>
          </p:cNvPr>
          <p:cNvSpPr>
            <a:spLocks noGrp="1"/>
          </p:cNvSpPr>
          <p:nvPr>
            <p:ph idx="1"/>
          </p:nvPr>
        </p:nvSpPr>
        <p:spPr>
          <a:xfrm>
            <a:off x="498265" y="1166668"/>
            <a:ext cx="6783379" cy="3019268"/>
          </a:xfrm>
        </p:spPr>
        <p:txBody>
          <a:bodyPr>
            <a:normAutofit/>
          </a:bodyPr>
          <a:lstStyle/>
          <a:p>
            <a:r>
              <a:rPr lang="en-US" sz="2200" dirty="0"/>
              <a:t>Butt-Welded Joints</a:t>
            </a:r>
          </a:p>
          <a:p>
            <a:pPr lvl="1"/>
            <a:r>
              <a:rPr lang="en-US" sz="2200" dirty="0"/>
              <a:t>Both pipes needs to be plain ends or bevel ends. </a:t>
            </a:r>
          </a:p>
          <a:p>
            <a:pPr lvl="1"/>
            <a:r>
              <a:rPr lang="en-US" sz="2200" dirty="0"/>
              <a:t>Typically, both pipes needs to have similar wall thickness</a:t>
            </a:r>
          </a:p>
          <a:p>
            <a:pPr lvl="1"/>
            <a:r>
              <a:rPr lang="en-US" sz="2200" dirty="0"/>
              <a:t>Full penetration weld required </a:t>
            </a:r>
            <a:endParaRPr lang="en-US" sz="2200" dirty="0">
              <a:hlinkClick r:id="rId2"/>
            </a:endParaRPr>
          </a:p>
          <a:p>
            <a:pPr lvl="1"/>
            <a:r>
              <a:rPr lang="en-US" sz="2200" dirty="0">
                <a:hlinkClick r:id="rId2"/>
              </a:rPr>
              <a:t>https://youtu.be/dkASZEm1RZ4?t=10</a:t>
            </a:r>
            <a:endParaRPr lang="en-US" sz="2200" dirty="0"/>
          </a:p>
          <a:p>
            <a:endParaRPr lang="en-US" sz="2800" dirty="0"/>
          </a:p>
        </p:txBody>
      </p:sp>
      <p:pic>
        <p:nvPicPr>
          <p:cNvPr id="4" name="Picture 3">
            <a:extLst>
              <a:ext uri="{FF2B5EF4-FFF2-40B4-BE49-F238E27FC236}">
                <a16:creationId xmlns:a16="http://schemas.microsoft.com/office/drawing/2014/main" id="{9D4E61BE-72FA-4F93-A26F-BF105ABA0661}"/>
              </a:ext>
            </a:extLst>
          </p:cNvPr>
          <p:cNvPicPr>
            <a:picLocks noChangeAspect="1"/>
          </p:cNvPicPr>
          <p:nvPr/>
        </p:nvPicPr>
        <p:blipFill rotWithShape="1">
          <a:blip r:embed="rId3"/>
          <a:srcRect l="18670" t="5356" r="16262" b="16468"/>
          <a:stretch/>
        </p:blipFill>
        <p:spPr>
          <a:xfrm>
            <a:off x="7388444" y="3652470"/>
            <a:ext cx="4598421" cy="3019268"/>
          </a:xfrm>
          <a:prstGeom prst="rect">
            <a:avLst/>
          </a:prstGeom>
        </p:spPr>
      </p:pic>
      <p:grpSp>
        <p:nvGrpSpPr>
          <p:cNvPr id="9" name="Group 8">
            <a:extLst>
              <a:ext uri="{FF2B5EF4-FFF2-40B4-BE49-F238E27FC236}">
                <a16:creationId xmlns:a16="http://schemas.microsoft.com/office/drawing/2014/main" id="{ABC00442-D1D5-4B9B-BE96-6153A77BAD69}"/>
              </a:ext>
            </a:extLst>
          </p:cNvPr>
          <p:cNvGrpSpPr/>
          <p:nvPr/>
        </p:nvGrpSpPr>
        <p:grpSpPr>
          <a:xfrm>
            <a:off x="7388445" y="892705"/>
            <a:ext cx="4598421" cy="2536295"/>
            <a:chOff x="788349" y="3164014"/>
            <a:chExt cx="5100723" cy="2847668"/>
          </a:xfrm>
        </p:grpSpPr>
        <p:pic>
          <p:nvPicPr>
            <p:cNvPr id="6" name="Picture 5">
              <a:extLst>
                <a:ext uri="{FF2B5EF4-FFF2-40B4-BE49-F238E27FC236}">
                  <a16:creationId xmlns:a16="http://schemas.microsoft.com/office/drawing/2014/main" id="{9AC6BD74-BD8F-45EA-8B4C-729F41015FD6}"/>
                </a:ext>
              </a:extLst>
            </p:cNvPr>
            <p:cNvPicPr>
              <a:picLocks noChangeAspect="1"/>
            </p:cNvPicPr>
            <p:nvPr/>
          </p:nvPicPr>
          <p:blipFill rotWithShape="1">
            <a:blip r:embed="rId4"/>
            <a:srcRect t="46215" r="51208"/>
            <a:stretch/>
          </p:blipFill>
          <p:spPr>
            <a:xfrm>
              <a:off x="788349" y="3164014"/>
              <a:ext cx="5100723" cy="1670632"/>
            </a:xfrm>
            <a:prstGeom prst="rect">
              <a:avLst/>
            </a:prstGeom>
          </p:spPr>
        </p:pic>
        <p:pic>
          <p:nvPicPr>
            <p:cNvPr id="7" name="Picture 6">
              <a:extLst>
                <a:ext uri="{FF2B5EF4-FFF2-40B4-BE49-F238E27FC236}">
                  <a16:creationId xmlns:a16="http://schemas.microsoft.com/office/drawing/2014/main" id="{EB151EAE-E341-4F7E-9E77-4AB80A6C5D5A}"/>
                </a:ext>
              </a:extLst>
            </p:cNvPr>
            <p:cNvPicPr>
              <a:picLocks noChangeAspect="1"/>
            </p:cNvPicPr>
            <p:nvPr/>
          </p:nvPicPr>
          <p:blipFill rotWithShape="1">
            <a:blip r:embed="rId4"/>
            <a:srcRect l="48463" t="61295" r="1700"/>
            <a:stretch/>
          </p:blipFill>
          <p:spPr>
            <a:xfrm>
              <a:off x="788349" y="4834646"/>
              <a:ext cx="5100723" cy="1177036"/>
            </a:xfrm>
            <a:prstGeom prst="rect">
              <a:avLst/>
            </a:prstGeom>
          </p:spPr>
        </p:pic>
      </p:grpSp>
      <p:pic>
        <p:nvPicPr>
          <p:cNvPr id="8" name="Picture 7" descr="Close - up of a piece of wood&#10;&#10;Description automatically generated with low confidence">
            <a:extLst>
              <a:ext uri="{FF2B5EF4-FFF2-40B4-BE49-F238E27FC236}">
                <a16:creationId xmlns:a16="http://schemas.microsoft.com/office/drawing/2014/main" id="{A17D85E1-E8BF-4D1A-A1BC-73001C365E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1323" y="4249393"/>
            <a:ext cx="3722481" cy="2418107"/>
          </a:xfrm>
          <a:prstGeom prst="rect">
            <a:avLst/>
          </a:prstGeom>
        </p:spPr>
      </p:pic>
    </p:spTree>
    <p:extLst>
      <p:ext uri="{BB962C8B-B14F-4D97-AF65-F5344CB8AC3E}">
        <p14:creationId xmlns:p14="http://schemas.microsoft.com/office/powerpoint/2010/main" val="18565866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7411" y="190500"/>
            <a:ext cx="9404723" cy="1400530"/>
          </a:xfrm>
        </p:spPr>
        <p:txBody>
          <a:bodyPr/>
          <a:lstStyle/>
          <a:p>
            <a:r>
              <a:rPr lang="en-US" sz="4400" b="1" dirty="0"/>
              <a:t>Flanged Joints</a:t>
            </a:r>
          </a:p>
        </p:txBody>
      </p:sp>
      <p:sp>
        <p:nvSpPr>
          <p:cNvPr id="5" name="Content Placeholder 4">
            <a:extLst>
              <a:ext uri="{FF2B5EF4-FFF2-40B4-BE49-F238E27FC236}">
                <a16:creationId xmlns:a16="http://schemas.microsoft.com/office/drawing/2014/main" id="{2D4358AF-D3ED-454D-B1C2-D2FCD535BF56}"/>
              </a:ext>
            </a:extLst>
          </p:cNvPr>
          <p:cNvSpPr>
            <a:spLocks noGrp="1"/>
          </p:cNvSpPr>
          <p:nvPr>
            <p:ph idx="1"/>
          </p:nvPr>
        </p:nvSpPr>
        <p:spPr>
          <a:xfrm>
            <a:off x="185678" y="984779"/>
            <a:ext cx="6909636" cy="5500832"/>
          </a:xfrm>
        </p:spPr>
        <p:txBody>
          <a:bodyPr>
            <a:normAutofit/>
          </a:bodyPr>
          <a:lstStyle/>
          <a:p>
            <a:pPr lvl="1"/>
            <a:r>
              <a:rPr lang="en-US" sz="2200" dirty="0"/>
              <a:t>Used at location that will require future disassembly of joint for maintenance</a:t>
            </a:r>
          </a:p>
          <a:p>
            <a:pPr lvl="1"/>
            <a:r>
              <a:rPr lang="en-US" sz="2200" dirty="0"/>
              <a:t> For flanges to properly seal, both ends need to be parallel, and property aligned</a:t>
            </a:r>
          </a:p>
          <a:p>
            <a:pPr lvl="1"/>
            <a:r>
              <a:rPr lang="en-US" sz="2200" dirty="0"/>
              <a:t>3 main components of a flange:</a:t>
            </a:r>
          </a:p>
          <a:p>
            <a:pPr lvl="2"/>
            <a:r>
              <a:rPr lang="en-US" sz="2000" dirty="0"/>
              <a:t>Flange – fabricated ends of pipe with pre-made holes</a:t>
            </a:r>
          </a:p>
          <a:p>
            <a:pPr lvl="2"/>
            <a:r>
              <a:rPr lang="en-US" sz="2000" dirty="0"/>
              <a:t>Fasteners – bolts, nuts and washers that create the axial load to seal the joint</a:t>
            </a:r>
          </a:p>
          <a:p>
            <a:pPr lvl="2"/>
            <a:r>
              <a:rPr lang="en-US" sz="2000" dirty="0"/>
              <a:t>Gasket – deformable joint that seals joint and makes it watertight. </a:t>
            </a:r>
          </a:p>
          <a:p>
            <a:pPr lvl="1"/>
            <a:r>
              <a:rPr lang="en-US" sz="2200" dirty="0"/>
              <a:t>All components must be design to withstand the environment where they are on. </a:t>
            </a:r>
          </a:p>
          <a:p>
            <a:pPr lvl="2"/>
            <a:endParaRPr lang="en-US" sz="2000" dirty="0"/>
          </a:p>
          <a:p>
            <a:pPr lvl="2"/>
            <a:endParaRPr lang="en-US" sz="2000" dirty="0"/>
          </a:p>
        </p:txBody>
      </p:sp>
      <p:pic>
        <p:nvPicPr>
          <p:cNvPr id="1026" name="Picture 2" descr="ElectroFlange™ Pre-Fabricated Isolating Flanges | GPT Industries">
            <a:extLst>
              <a:ext uri="{FF2B5EF4-FFF2-40B4-BE49-F238E27FC236}">
                <a16:creationId xmlns:a16="http://schemas.microsoft.com/office/drawing/2014/main" id="{67E69C34-A355-48CE-82CA-0BC4C8C6B6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8053" y="3488913"/>
            <a:ext cx="4238116" cy="31785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hat is Flanged Pipe Fittings ? - Inst Tools">
            <a:extLst>
              <a:ext uri="{FF2B5EF4-FFF2-40B4-BE49-F238E27FC236}">
                <a16:creationId xmlns:a16="http://schemas.microsoft.com/office/drawing/2014/main" id="{D4B3A091-EC08-4D5C-A2F9-90B784CB22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8053" y="471778"/>
            <a:ext cx="4238116" cy="2897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66864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33" y="190500"/>
            <a:ext cx="10295114" cy="1400530"/>
          </a:xfrm>
        </p:spPr>
        <p:txBody>
          <a:bodyPr/>
          <a:lstStyle/>
          <a:p>
            <a:r>
              <a:rPr lang="en-US" sz="4400" b="1" dirty="0"/>
              <a:t>Restrained Bolted Sleeve Coupling </a:t>
            </a:r>
          </a:p>
        </p:txBody>
      </p:sp>
      <p:sp>
        <p:nvSpPr>
          <p:cNvPr id="16" name="Content Placeholder 4">
            <a:extLst>
              <a:ext uri="{FF2B5EF4-FFF2-40B4-BE49-F238E27FC236}">
                <a16:creationId xmlns:a16="http://schemas.microsoft.com/office/drawing/2014/main" id="{069793EF-39B6-45E4-AA7C-829830FAE05E}"/>
              </a:ext>
            </a:extLst>
          </p:cNvPr>
          <p:cNvSpPr txBox="1">
            <a:spLocks/>
          </p:cNvSpPr>
          <p:nvPr/>
        </p:nvSpPr>
        <p:spPr>
          <a:xfrm>
            <a:off x="311285" y="993168"/>
            <a:ext cx="7408792" cy="523985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lvl="1"/>
            <a:r>
              <a:rPr lang="en-US" sz="2200" dirty="0"/>
              <a:t>In order to restrained a bolted sleeve coupling, an external harness is needed with rods that prevent pipe from slipping out. </a:t>
            </a:r>
          </a:p>
          <a:p>
            <a:pPr lvl="1"/>
            <a:r>
              <a:rPr lang="en-US" sz="2200" dirty="0"/>
              <a:t>Allows some axial movement without pulling the pipe joint</a:t>
            </a:r>
            <a:endParaRPr lang="en-US" sz="2000" dirty="0"/>
          </a:p>
        </p:txBody>
      </p:sp>
      <p:pic>
        <p:nvPicPr>
          <p:cNvPr id="17" name="Picture 16">
            <a:extLst>
              <a:ext uri="{FF2B5EF4-FFF2-40B4-BE49-F238E27FC236}">
                <a16:creationId xmlns:a16="http://schemas.microsoft.com/office/drawing/2014/main" id="{FE00CB51-A870-4C24-8815-4046878105A0}"/>
              </a:ext>
            </a:extLst>
          </p:cNvPr>
          <p:cNvPicPr>
            <a:picLocks noChangeAspect="1"/>
          </p:cNvPicPr>
          <p:nvPr/>
        </p:nvPicPr>
        <p:blipFill>
          <a:blip r:embed="rId2"/>
          <a:stretch>
            <a:fillRect/>
          </a:stretch>
        </p:blipFill>
        <p:spPr>
          <a:xfrm>
            <a:off x="4854102" y="3075025"/>
            <a:ext cx="4712343" cy="3597712"/>
          </a:xfrm>
          <a:prstGeom prst="rect">
            <a:avLst/>
          </a:prstGeom>
        </p:spPr>
      </p:pic>
      <p:pic>
        <p:nvPicPr>
          <p:cNvPr id="15" name="Picture 14">
            <a:extLst>
              <a:ext uri="{FF2B5EF4-FFF2-40B4-BE49-F238E27FC236}">
                <a16:creationId xmlns:a16="http://schemas.microsoft.com/office/drawing/2014/main" id="{1EDA2A09-3EBC-4547-BE3C-71C10931E1CC}"/>
              </a:ext>
            </a:extLst>
          </p:cNvPr>
          <p:cNvPicPr>
            <a:picLocks noChangeAspect="1"/>
          </p:cNvPicPr>
          <p:nvPr/>
        </p:nvPicPr>
        <p:blipFill rotWithShape="1">
          <a:blip r:embed="rId3"/>
          <a:srcRect l="1646" b="5238"/>
          <a:stretch/>
        </p:blipFill>
        <p:spPr>
          <a:xfrm>
            <a:off x="240097" y="3075025"/>
            <a:ext cx="4459630" cy="3592475"/>
          </a:xfrm>
          <a:prstGeom prst="rect">
            <a:avLst/>
          </a:prstGeom>
        </p:spPr>
      </p:pic>
      <p:pic>
        <p:nvPicPr>
          <p:cNvPr id="3074" name="Picture 2" descr="Baker Coupling Products - Baker Coupling Co.">
            <a:extLst>
              <a:ext uri="{FF2B5EF4-FFF2-40B4-BE49-F238E27FC236}">
                <a16:creationId xmlns:a16="http://schemas.microsoft.com/office/drawing/2014/main" id="{1E6EB465-CD2C-4A98-AA54-6700758951A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113" r="1561" b="29646"/>
          <a:stretch/>
        </p:blipFill>
        <p:spPr bwMode="auto">
          <a:xfrm>
            <a:off x="7720077" y="890765"/>
            <a:ext cx="4193977" cy="3400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8701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961" y="190500"/>
            <a:ext cx="10845845" cy="1400530"/>
          </a:xfrm>
        </p:spPr>
        <p:txBody>
          <a:bodyPr/>
          <a:lstStyle/>
          <a:p>
            <a:r>
              <a:rPr lang="en-US" sz="4400" b="1" dirty="0"/>
              <a:t>Restrained Bolted Split-Sleeve Coupling</a:t>
            </a:r>
          </a:p>
        </p:txBody>
      </p:sp>
      <p:sp>
        <p:nvSpPr>
          <p:cNvPr id="6" name="Content Placeholder 4">
            <a:extLst>
              <a:ext uri="{FF2B5EF4-FFF2-40B4-BE49-F238E27FC236}">
                <a16:creationId xmlns:a16="http://schemas.microsoft.com/office/drawing/2014/main" id="{ABE02E71-5E7E-468E-81BF-B2C4916CA8B8}"/>
              </a:ext>
            </a:extLst>
          </p:cNvPr>
          <p:cNvSpPr txBox="1">
            <a:spLocks/>
          </p:cNvSpPr>
          <p:nvPr/>
        </p:nvSpPr>
        <p:spPr>
          <a:xfrm>
            <a:off x="579961" y="1051892"/>
            <a:ext cx="7970652" cy="38525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lvl="1"/>
            <a:r>
              <a:rPr lang="en-US" sz="2200" dirty="0"/>
              <a:t>Restrained Bolted Split-Sleeve coupling utilize a ring that is welded to each pipe. The coupling straddles these restrained rings and resist axial thrust</a:t>
            </a:r>
          </a:p>
          <a:p>
            <a:pPr lvl="1"/>
            <a:r>
              <a:rPr lang="en-US" sz="2200" dirty="0"/>
              <a:t>No need for an external harness</a:t>
            </a:r>
          </a:p>
          <a:p>
            <a:pPr lvl="1"/>
            <a:r>
              <a:rPr lang="en-US" sz="2200" dirty="0"/>
              <a:t>Allows some axial movement without pulling the joint. </a:t>
            </a:r>
          </a:p>
        </p:txBody>
      </p:sp>
      <p:pic>
        <p:nvPicPr>
          <p:cNvPr id="13" name="Picture 12">
            <a:extLst>
              <a:ext uri="{FF2B5EF4-FFF2-40B4-BE49-F238E27FC236}">
                <a16:creationId xmlns:a16="http://schemas.microsoft.com/office/drawing/2014/main" id="{F457A140-A589-4F99-8E41-B471F3BAF677}"/>
              </a:ext>
            </a:extLst>
          </p:cNvPr>
          <p:cNvPicPr>
            <a:picLocks noChangeAspect="1"/>
          </p:cNvPicPr>
          <p:nvPr/>
        </p:nvPicPr>
        <p:blipFill>
          <a:blip r:embed="rId2"/>
          <a:stretch>
            <a:fillRect/>
          </a:stretch>
        </p:blipFill>
        <p:spPr>
          <a:xfrm>
            <a:off x="288130" y="3949430"/>
            <a:ext cx="6852653" cy="2445961"/>
          </a:xfrm>
          <a:prstGeom prst="rect">
            <a:avLst/>
          </a:prstGeom>
        </p:spPr>
      </p:pic>
      <p:pic>
        <p:nvPicPr>
          <p:cNvPr id="15" name="Picture 14">
            <a:extLst>
              <a:ext uri="{FF2B5EF4-FFF2-40B4-BE49-F238E27FC236}">
                <a16:creationId xmlns:a16="http://schemas.microsoft.com/office/drawing/2014/main" id="{B371447C-D69B-4D37-B10B-C25C31B05BD5}"/>
              </a:ext>
            </a:extLst>
          </p:cNvPr>
          <p:cNvPicPr>
            <a:picLocks noChangeAspect="1"/>
          </p:cNvPicPr>
          <p:nvPr/>
        </p:nvPicPr>
        <p:blipFill>
          <a:blip r:embed="rId3"/>
          <a:stretch>
            <a:fillRect/>
          </a:stretch>
        </p:blipFill>
        <p:spPr>
          <a:xfrm>
            <a:off x="7286017" y="3393682"/>
            <a:ext cx="4549759" cy="3001709"/>
          </a:xfrm>
          <a:prstGeom prst="rect">
            <a:avLst/>
          </a:prstGeom>
        </p:spPr>
      </p:pic>
    </p:spTree>
    <p:extLst>
      <p:ext uri="{BB962C8B-B14F-4D97-AF65-F5344CB8AC3E}">
        <p14:creationId xmlns:p14="http://schemas.microsoft.com/office/powerpoint/2010/main" val="3094104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961" y="190500"/>
            <a:ext cx="10845845" cy="1400530"/>
          </a:xfrm>
        </p:spPr>
        <p:txBody>
          <a:bodyPr/>
          <a:lstStyle/>
          <a:p>
            <a:r>
              <a:rPr lang="en-US" sz="4400" b="1" dirty="0"/>
              <a:t>Grooved and Shouldered Coupling</a:t>
            </a:r>
          </a:p>
        </p:txBody>
      </p:sp>
      <p:sp>
        <p:nvSpPr>
          <p:cNvPr id="6" name="Content Placeholder 4">
            <a:extLst>
              <a:ext uri="{FF2B5EF4-FFF2-40B4-BE49-F238E27FC236}">
                <a16:creationId xmlns:a16="http://schemas.microsoft.com/office/drawing/2014/main" id="{ABE02E71-5E7E-468E-81BF-B2C4916CA8B8}"/>
              </a:ext>
            </a:extLst>
          </p:cNvPr>
          <p:cNvSpPr txBox="1">
            <a:spLocks/>
          </p:cNvSpPr>
          <p:nvPr/>
        </p:nvSpPr>
        <p:spPr>
          <a:xfrm>
            <a:off x="456761" y="890765"/>
            <a:ext cx="8341928" cy="38525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lvl="1"/>
            <a:r>
              <a:rPr lang="en-US" sz="2200" dirty="0"/>
              <a:t>Used with pipe that comes pre-manufactured with grooves on either end. A gasket is wrapped around pipe ends, </a:t>
            </a:r>
            <a:r>
              <a:rPr lang="en-US" sz="2200"/>
              <a:t>housing sits </a:t>
            </a:r>
            <a:r>
              <a:rPr lang="en-US" sz="2200" dirty="0"/>
              <a:t>inside the pipe grooves and bolts are used to tighten joint together </a:t>
            </a:r>
          </a:p>
          <a:p>
            <a:pPr lvl="1"/>
            <a:r>
              <a:rPr lang="en-US" sz="2200" dirty="0"/>
              <a:t>Coupling used when limited angular movement on pipe is desired while still restraining the pipe joint </a:t>
            </a:r>
          </a:p>
        </p:txBody>
      </p:sp>
      <p:pic>
        <p:nvPicPr>
          <p:cNvPr id="4" name="Picture 3">
            <a:extLst>
              <a:ext uri="{FF2B5EF4-FFF2-40B4-BE49-F238E27FC236}">
                <a16:creationId xmlns:a16="http://schemas.microsoft.com/office/drawing/2014/main" id="{8FB66462-B8A9-4D2D-86B6-6653A84AF48A}"/>
              </a:ext>
            </a:extLst>
          </p:cNvPr>
          <p:cNvPicPr>
            <a:picLocks noChangeAspect="1"/>
          </p:cNvPicPr>
          <p:nvPr/>
        </p:nvPicPr>
        <p:blipFill>
          <a:blip r:embed="rId2"/>
          <a:stretch>
            <a:fillRect/>
          </a:stretch>
        </p:blipFill>
        <p:spPr>
          <a:xfrm>
            <a:off x="5083265" y="3646742"/>
            <a:ext cx="3385226" cy="2952231"/>
          </a:xfrm>
          <a:prstGeom prst="rect">
            <a:avLst/>
          </a:prstGeom>
        </p:spPr>
      </p:pic>
      <p:pic>
        <p:nvPicPr>
          <p:cNvPr id="9" name="Picture 8">
            <a:extLst>
              <a:ext uri="{FF2B5EF4-FFF2-40B4-BE49-F238E27FC236}">
                <a16:creationId xmlns:a16="http://schemas.microsoft.com/office/drawing/2014/main" id="{0F12425F-D064-4356-B605-C4690A5E7557}"/>
              </a:ext>
            </a:extLst>
          </p:cNvPr>
          <p:cNvPicPr>
            <a:picLocks noChangeAspect="1"/>
          </p:cNvPicPr>
          <p:nvPr/>
        </p:nvPicPr>
        <p:blipFill>
          <a:blip r:embed="rId3"/>
          <a:stretch>
            <a:fillRect/>
          </a:stretch>
        </p:blipFill>
        <p:spPr>
          <a:xfrm>
            <a:off x="8822935" y="1049731"/>
            <a:ext cx="2912304" cy="5617768"/>
          </a:xfrm>
          <a:prstGeom prst="rect">
            <a:avLst/>
          </a:prstGeom>
        </p:spPr>
      </p:pic>
      <p:pic>
        <p:nvPicPr>
          <p:cNvPr id="11" name="Picture 10">
            <a:extLst>
              <a:ext uri="{FF2B5EF4-FFF2-40B4-BE49-F238E27FC236}">
                <a16:creationId xmlns:a16="http://schemas.microsoft.com/office/drawing/2014/main" id="{A34DB385-5BDC-430A-8BFB-26793BF3BD90}"/>
              </a:ext>
            </a:extLst>
          </p:cNvPr>
          <p:cNvPicPr>
            <a:picLocks noChangeAspect="1"/>
          </p:cNvPicPr>
          <p:nvPr/>
        </p:nvPicPr>
        <p:blipFill>
          <a:blip r:embed="rId4"/>
          <a:stretch>
            <a:fillRect/>
          </a:stretch>
        </p:blipFill>
        <p:spPr>
          <a:xfrm>
            <a:off x="749353" y="3758058"/>
            <a:ext cx="3979468" cy="2729600"/>
          </a:xfrm>
          <a:prstGeom prst="rect">
            <a:avLst/>
          </a:prstGeom>
        </p:spPr>
      </p:pic>
    </p:spTree>
    <p:extLst>
      <p:ext uri="{BB962C8B-B14F-4D97-AF65-F5344CB8AC3E}">
        <p14:creationId xmlns:p14="http://schemas.microsoft.com/office/powerpoint/2010/main" val="12962140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197" y="190500"/>
            <a:ext cx="9941938" cy="1400530"/>
          </a:xfrm>
        </p:spPr>
        <p:txBody>
          <a:bodyPr/>
          <a:lstStyle/>
          <a:p>
            <a:r>
              <a:rPr lang="en-US" sz="4400" b="1" dirty="0"/>
              <a:t>Mechanical Slip Expansion Joint (1)</a:t>
            </a:r>
          </a:p>
        </p:txBody>
      </p:sp>
      <p:sp>
        <p:nvSpPr>
          <p:cNvPr id="5" name="Content Placeholder 4">
            <a:extLst>
              <a:ext uri="{FF2B5EF4-FFF2-40B4-BE49-F238E27FC236}">
                <a16:creationId xmlns:a16="http://schemas.microsoft.com/office/drawing/2014/main" id="{2D4358AF-D3ED-454D-B1C2-D2FCD535BF56}"/>
              </a:ext>
            </a:extLst>
          </p:cNvPr>
          <p:cNvSpPr>
            <a:spLocks noGrp="1"/>
          </p:cNvSpPr>
          <p:nvPr>
            <p:ph idx="1"/>
          </p:nvPr>
        </p:nvSpPr>
        <p:spPr>
          <a:xfrm>
            <a:off x="185678" y="984779"/>
            <a:ext cx="6657323" cy="3480217"/>
          </a:xfrm>
        </p:spPr>
        <p:txBody>
          <a:bodyPr>
            <a:normAutofit/>
          </a:bodyPr>
          <a:lstStyle/>
          <a:p>
            <a:pPr lvl="1"/>
            <a:r>
              <a:rPr lang="en-US" sz="2200" dirty="0"/>
              <a:t>Used when large axial movement is anticipated in pipe due to thermal expansion/contractor or other factors</a:t>
            </a:r>
          </a:p>
          <a:p>
            <a:pPr lvl="1"/>
            <a:r>
              <a:rPr lang="en-US" sz="2200" dirty="0"/>
              <a:t>Joint can be provided with limiting rods that restrain the amount of movement the pipe can do</a:t>
            </a:r>
          </a:p>
          <a:p>
            <a:pPr lvl="1"/>
            <a:r>
              <a:rPr lang="en-US" sz="2200" dirty="0"/>
              <a:t>The Initial Slip-pipe position is established before installation based on pipe length, temperature changes</a:t>
            </a:r>
          </a:p>
          <a:p>
            <a:pPr lvl="2"/>
            <a:endParaRPr lang="en-US" sz="2000" dirty="0"/>
          </a:p>
        </p:txBody>
      </p:sp>
      <p:pic>
        <p:nvPicPr>
          <p:cNvPr id="4" name="Picture 3">
            <a:extLst>
              <a:ext uri="{FF2B5EF4-FFF2-40B4-BE49-F238E27FC236}">
                <a16:creationId xmlns:a16="http://schemas.microsoft.com/office/drawing/2014/main" id="{C2ACF21A-87C0-460B-97DD-5E404AC47F2C}"/>
              </a:ext>
            </a:extLst>
          </p:cNvPr>
          <p:cNvPicPr>
            <a:picLocks noChangeAspect="1"/>
          </p:cNvPicPr>
          <p:nvPr/>
        </p:nvPicPr>
        <p:blipFill>
          <a:blip r:embed="rId2"/>
          <a:stretch>
            <a:fillRect/>
          </a:stretch>
        </p:blipFill>
        <p:spPr>
          <a:xfrm>
            <a:off x="7035922" y="1021593"/>
            <a:ext cx="4970400" cy="3628228"/>
          </a:xfrm>
          <a:prstGeom prst="rect">
            <a:avLst/>
          </a:prstGeom>
        </p:spPr>
      </p:pic>
      <p:pic>
        <p:nvPicPr>
          <p:cNvPr id="7" name="Picture 6">
            <a:extLst>
              <a:ext uri="{FF2B5EF4-FFF2-40B4-BE49-F238E27FC236}">
                <a16:creationId xmlns:a16="http://schemas.microsoft.com/office/drawing/2014/main" id="{606EDC14-260A-4C7A-A635-BF30D5B7A6D0}"/>
              </a:ext>
            </a:extLst>
          </p:cNvPr>
          <p:cNvPicPr>
            <a:picLocks noChangeAspect="1"/>
          </p:cNvPicPr>
          <p:nvPr/>
        </p:nvPicPr>
        <p:blipFill rotWithShape="1">
          <a:blip r:embed="rId3"/>
          <a:srcRect l="7374" r="8774"/>
          <a:stretch/>
        </p:blipFill>
        <p:spPr>
          <a:xfrm>
            <a:off x="185678" y="4763239"/>
            <a:ext cx="4964104" cy="1704161"/>
          </a:xfrm>
          <a:prstGeom prst="rect">
            <a:avLst/>
          </a:prstGeom>
        </p:spPr>
      </p:pic>
      <p:pic>
        <p:nvPicPr>
          <p:cNvPr id="9" name="Picture 8">
            <a:extLst>
              <a:ext uri="{FF2B5EF4-FFF2-40B4-BE49-F238E27FC236}">
                <a16:creationId xmlns:a16="http://schemas.microsoft.com/office/drawing/2014/main" id="{F7460D8A-EA9F-45A3-8673-F95D7736EA42}"/>
              </a:ext>
            </a:extLst>
          </p:cNvPr>
          <p:cNvPicPr>
            <a:picLocks noChangeAspect="1"/>
          </p:cNvPicPr>
          <p:nvPr/>
        </p:nvPicPr>
        <p:blipFill rotWithShape="1">
          <a:blip r:embed="rId4"/>
          <a:srcRect l="4038" r="1451"/>
          <a:stretch/>
        </p:blipFill>
        <p:spPr>
          <a:xfrm>
            <a:off x="5311302" y="5025811"/>
            <a:ext cx="6657323" cy="1441589"/>
          </a:xfrm>
          <a:prstGeom prst="rect">
            <a:avLst/>
          </a:prstGeom>
        </p:spPr>
      </p:pic>
    </p:spTree>
    <p:extLst>
      <p:ext uri="{BB962C8B-B14F-4D97-AF65-F5344CB8AC3E}">
        <p14:creationId xmlns:p14="http://schemas.microsoft.com/office/powerpoint/2010/main" val="14143091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013" y="190500"/>
            <a:ext cx="9971121" cy="1400530"/>
          </a:xfrm>
        </p:spPr>
        <p:txBody>
          <a:bodyPr/>
          <a:lstStyle/>
          <a:p>
            <a:r>
              <a:rPr lang="en-US" sz="4400" b="1" dirty="0"/>
              <a:t>Mechanical Slip Expansion Joint (2)</a:t>
            </a:r>
          </a:p>
        </p:txBody>
      </p:sp>
      <p:pic>
        <p:nvPicPr>
          <p:cNvPr id="10" name="Picture 9" descr="A picture containing sky, grass, outdoor, green&#10;&#10;Description automatically generated">
            <a:extLst>
              <a:ext uri="{FF2B5EF4-FFF2-40B4-BE49-F238E27FC236}">
                <a16:creationId xmlns:a16="http://schemas.microsoft.com/office/drawing/2014/main" id="{9AD4568F-9F91-4957-8ABA-65726410124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779" b="25423"/>
          <a:stretch/>
        </p:blipFill>
        <p:spPr>
          <a:xfrm>
            <a:off x="5554494" y="939277"/>
            <a:ext cx="6079787" cy="5658026"/>
          </a:xfrm>
          <a:prstGeom prst="rect">
            <a:avLst/>
          </a:prstGeom>
        </p:spPr>
      </p:pic>
      <p:sp>
        <p:nvSpPr>
          <p:cNvPr id="11" name="Content Placeholder 4">
            <a:extLst>
              <a:ext uri="{FF2B5EF4-FFF2-40B4-BE49-F238E27FC236}">
                <a16:creationId xmlns:a16="http://schemas.microsoft.com/office/drawing/2014/main" id="{6B7D8565-6EC1-4FFD-901B-B5453AB37EC7}"/>
              </a:ext>
            </a:extLst>
          </p:cNvPr>
          <p:cNvSpPr>
            <a:spLocks noGrp="1"/>
          </p:cNvSpPr>
          <p:nvPr>
            <p:ph idx="1"/>
          </p:nvPr>
        </p:nvSpPr>
        <p:spPr>
          <a:xfrm>
            <a:off x="185678" y="984779"/>
            <a:ext cx="5086713" cy="5532753"/>
          </a:xfrm>
        </p:spPr>
        <p:txBody>
          <a:bodyPr>
            <a:normAutofit/>
          </a:bodyPr>
          <a:lstStyle/>
          <a:p>
            <a:pPr lvl="1"/>
            <a:r>
              <a:rPr lang="en-US" sz="2200" dirty="0"/>
              <a:t>Need to material and coating of segment of joint that slides back and forth. In marine environments, stainless steel is often the only choice available. </a:t>
            </a:r>
          </a:p>
          <a:p>
            <a:pPr lvl="2"/>
            <a:endParaRPr lang="en-US" sz="2000" dirty="0"/>
          </a:p>
        </p:txBody>
      </p:sp>
    </p:spTree>
    <p:extLst>
      <p:ext uri="{BB962C8B-B14F-4D97-AF65-F5344CB8AC3E}">
        <p14:creationId xmlns:p14="http://schemas.microsoft.com/office/powerpoint/2010/main" val="37555512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7411" y="190500"/>
            <a:ext cx="9404723" cy="1400530"/>
          </a:xfrm>
        </p:spPr>
        <p:txBody>
          <a:bodyPr/>
          <a:lstStyle/>
          <a:p>
            <a:r>
              <a:rPr lang="en-US" sz="4400" b="1" dirty="0"/>
              <a:t>Electrical Insulation</a:t>
            </a:r>
          </a:p>
        </p:txBody>
      </p:sp>
      <p:sp>
        <p:nvSpPr>
          <p:cNvPr id="5" name="Content Placeholder 4">
            <a:extLst>
              <a:ext uri="{FF2B5EF4-FFF2-40B4-BE49-F238E27FC236}">
                <a16:creationId xmlns:a16="http://schemas.microsoft.com/office/drawing/2014/main" id="{2D4358AF-D3ED-454D-B1C2-D2FCD535BF56}"/>
              </a:ext>
            </a:extLst>
          </p:cNvPr>
          <p:cNvSpPr>
            <a:spLocks noGrp="1"/>
          </p:cNvSpPr>
          <p:nvPr>
            <p:ph idx="1"/>
          </p:nvPr>
        </p:nvSpPr>
        <p:spPr>
          <a:xfrm>
            <a:off x="291830" y="984780"/>
            <a:ext cx="11157625" cy="3003560"/>
          </a:xfrm>
        </p:spPr>
        <p:txBody>
          <a:bodyPr>
            <a:normAutofit fontScale="92500" lnSpcReduction="20000"/>
          </a:bodyPr>
          <a:lstStyle/>
          <a:p>
            <a:pPr lvl="1"/>
            <a:r>
              <a:rPr lang="en-US" sz="2600" dirty="0"/>
              <a:t>Long section of pipe can conduct electric currents from difference in ground potentials or stray currents. Long section of steel pipe often need to be separated into sections that electrically insulated</a:t>
            </a:r>
          </a:p>
          <a:p>
            <a:pPr lvl="1"/>
            <a:r>
              <a:rPr lang="en-US" sz="2600" dirty="0"/>
              <a:t>When connecting Steel Pipe to Cast Iron, Ductile Iron, Concrete Pressure Pipe need to provide an electrically insulated joint. This allows the cathodic protection system of both pipe to function independently. </a:t>
            </a:r>
          </a:p>
          <a:p>
            <a:pPr lvl="1"/>
            <a:r>
              <a:rPr lang="en-US" sz="2600" dirty="0"/>
              <a:t>Insulation can be done by installing insulating gaskets, sleeves or washers. Insulated couplings can also be used. </a:t>
            </a:r>
          </a:p>
          <a:p>
            <a:pPr lvl="2"/>
            <a:endParaRPr lang="en-US" sz="2000" dirty="0"/>
          </a:p>
        </p:txBody>
      </p:sp>
      <p:pic>
        <p:nvPicPr>
          <p:cNvPr id="6" name="Picture 5">
            <a:extLst>
              <a:ext uri="{FF2B5EF4-FFF2-40B4-BE49-F238E27FC236}">
                <a16:creationId xmlns:a16="http://schemas.microsoft.com/office/drawing/2014/main" id="{F1501F8E-932B-410A-87DB-AC9AB963A411}"/>
              </a:ext>
            </a:extLst>
          </p:cNvPr>
          <p:cNvPicPr>
            <a:picLocks noChangeAspect="1"/>
          </p:cNvPicPr>
          <p:nvPr/>
        </p:nvPicPr>
        <p:blipFill>
          <a:blip r:embed="rId2"/>
          <a:stretch>
            <a:fillRect/>
          </a:stretch>
        </p:blipFill>
        <p:spPr>
          <a:xfrm>
            <a:off x="415034" y="4057286"/>
            <a:ext cx="4839375" cy="2610214"/>
          </a:xfrm>
          <a:prstGeom prst="rect">
            <a:avLst/>
          </a:prstGeom>
        </p:spPr>
      </p:pic>
      <p:pic>
        <p:nvPicPr>
          <p:cNvPr id="10" name="Picture 9">
            <a:extLst>
              <a:ext uri="{FF2B5EF4-FFF2-40B4-BE49-F238E27FC236}">
                <a16:creationId xmlns:a16="http://schemas.microsoft.com/office/drawing/2014/main" id="{035B65F8-6E05-43FF-9A0A-A4452CAAC34B}"/>
              </a:ext>
            </a:extLst>
          </p:cNvPr>
          <p:cNvPicPr>
            <a:picLocks noChangeAspect="1"/>
          </p:cNvPicPr>
          <p:nvPr/>
        </p:nvPicPr>
        <p:blipFill>
          <a:blip r:embed="rId3"/>
          <a:stretch>
            <a:fillRect/>
          </a:stretch>
        </p:blipFill>
        <p:spPr>
          <a:xfrm>
            <a:off x="5543131" y="4057286"/>
            <a:ext cx="6499328" cy="2610214"/>
          </a:xfrm>
          <a:prstGeom prst="rect">
            <a:avLst/>
          </a:prstGeom>
        </p:spPr>
      </p:pic>
    </p:spTree>
    <p:extLst>
      <p:ext uri="{BB962C8B-B14F-4D97-AF65-F5344CB8AC3E}">
        <p14:creationId xmlns:p14="http://schemas.microsoft.com/office/powerpoint/2010/main" val="17400684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10150520" cy="881132"/>
          </a:xfrm>
        </p:spPr>
        <p:txBody>
          <a:bodyPr/>
          <a:lstStyle/>
          <a:p>
            <a:r>
              <a:rPr lang="en-US" sz="4800" b="1" dirty="0"/>
              <a:t>Main Type of Unrestrained Joints</a:t>
            </a:r>
          </a:p>
        </p:txBody>
      </p:sp>
      <p:sp>
        <p:nvSpPr>
          <p:cNvPr id="3" name="Content Placeholder 2"/>
          <p:cNvSpPr>
            <a:spLocks noGrp="1"/>
          </p:cNvSpPr>
          <p:nvPr>
            <p:ph idx="1"/>
          </p:nvPr>
        </p:nvSpPr>
        <p:spPr>
          <a:xfrm>
            <a:off x="646110" y="1574800"/>
            <a:ext cx="10989419" cy="4660899"/>
          </a:xfrm>
        </p:spPr>
        <p:txBody>
          <a:bodyPr>
            <a:normAutofit/>
          </a:bodyPr>
          <a:lstStyle/>
          <a:p>
            <a:pPr lvl="1"/>
            <a:r>
              <a:rPr lang="en-US" sz="3200" dirty="0"/>
              <a:t>Bell and Spigot Rubber Gasketed Joint</a:t>
            </a:r>
          </a:p>
          <a:p>
            <a:pPr lvl="1"/>
            <a:r>
              <a:rPr lang="en-US" sz="3200" dirty="0"/>
              <a:t>Unrestrained Bolted Steel Coupling</a:t>
            </a:r>
          </a:p>
          <a:p>
            <a:pPr lvl="1"/>
            <a:r>
              <a:rPr lang="en-US" sz="3200" dirty="0"/>
              <a:t>Unrestrained Bolted Split-Sleeve Coupling</a:t>
            </a:r>
          </a:p>
          <a:p>
            <a:pPr lvl="1"/>
            <a:r>
              <a:rPr lang="en-US" sz="3200" dirty="0" err="1"/>
              <a:t>Permalok</a:t>
            </a:r>
            <a:r>
              <a:rPr lang="en-US" sz="3200" dirty="0"/>
              <a:t> (Steel Casing)</a:t>
            </a:r>
          </a:p>
          <a:p>
            <a:pPr lvl="1"/>
            <a:endParaRPr lang="en-US" sz="3400" b="1" dirty="0"/>
          </a:p>
        </p:txBody>
      </p:sp>
    </p:spTree>
    <p:extLst>
      <p:ext uri="{BB962C8B-B14F-4D97-AF65-F5344CB8AC3E}">
        <p14:creationId xmlns:p14="http://schemas.microsoft.com/office/powerpoint/2010/main" val="22869096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7411" y="190500"/>
            <a:ext cx="9404723" cy="1400530"/>
          </a:xfrm>
        </p:spPr>
        <p:txBody>
          <a:bodyPr/>
          <a:lstStyle/>
          <a:p>
            <a:r>
              <a:rPr lang="en-US" sz="4400" b="1" dirty="0"/>
              <a:t>Bell &amp; Spigot Joint</a:t>
            </a:r>
          </a:p>
        </p:txBody>
      </p:sp>
      <p:sp>
        <p:nvSpPr>
          <p:cNvPr id="5" name="Content Placeholder 4">
            <a:extLst>
              <a:ext uri="{FF2B5EF4-FFF2-40B4-BE49-F238E27FC236}">
                <a16:creationId xmlns:a16="http://schemas.microsoft.com/office/drawing/2014/main" id="{2D4358AF-D3ED-454D-B1C2-D2FCD535BF56}"/>
              </a:ext>
            </a:extLst>
          </p:cNvPr>
          <p:cNvSpPr>
            <a:spLocks noGrp="1"/>
          </p:cNvSpPr>
          <p:nvPr>
            <p:ph idx="1"/>
          </p:nvPr>
        </p:nvSpPr>
        <p:spPr>
          <a:xfrm>
            <a:off x="283216" y="1026191"/>
            <a:ext cx="8274558" cy="2983416"/>
          </a:xfrm>
        </p:spPr>
        <p:txBody>
          <a:bodyPr>
            <a:normAutofit lnSpcReduction="10000"/>
          </a:bodyPr>
          <a:lstStyle/>
          <a:p>
            <a:pPr lvl="1"/>
            <a:r>
              <a:rPr lang="en-US" sz="2200" dirty="0"/>
              <a:t>Easy to Assemble, Self Centering, Economical</a:t>
            </a:r>
          </a:p>
          <a:p>
            <a:pPr lvl="1"/>
            <a:r>
              <a:rPr lang="en-US" sz="2200" dirty="0"/>
              <a:t>Allows Joint to be offset to create long-radius curves</a:t>
            </a:r>
          </a:p>
          <a:p>
            <a:pPr lvl="1"/>
            <a:r>
              <a:rPr lang="en-US" sz="2200" dirty="0"/>
              <a:t>Typically only suitable to Pipes &lt;= 72 inches</a:t>
            </a:r>
          </a:p>
          <a:p>
            <a:pPr lvl="1"/>
            <a:endParaRPr lang="en-US" sz="2200" dirty="0"/>
          </a:p>
          <a:p>
            <a:pPr lvl="1"/>
            <a:r>
              <a:rPr lang="en-US" sz="2200" dirty="0"/>
              <a:t>Unrestrained. Should not be used in areas subject to </a:t>
            </a:r>
            <a:r>
              <a:rPr lang="en-US" sz="2200" dirty="0" err="1"/>
              <a:t>thurst</a:t>
            </a:r>
            <a:r>
              <a:rPr lang="en-US" sz="2200" dirty="0"/>
              <a:t> (elbows, tees, valves, dead-ends)</a:t>
            </a:r>
          </a:p>
          <a:p>
            <a:pPr lvl="1"/>
            <a:r>
              <a:rPr lang="en-US" sz="2200" dirty="0">
                <a:hlinkClick r:id="rId2"/>
              </a:rPr>
              <a:t>https://youtu.be/rSQLSOkJnY0?t=40</a:t>
            </a:r>
            <a:endParaRPr lang="en-US" sz="2200" dirty="0"/>
          </a:p>
          <a:p>
            <a:endParaRPr lang="en-US" sz="2800" dirty="0"/>
          </a:p>
        </p:txBody>
      </p:sp>
      <p:pic>
        <p:nvPicPr>
          <p:cNvPr id="4" name="Picture 3">
            <a:extLst>
              <a:ext uri="{FF2B5EF4-FFF2-40B4-BE49-F238E27FC236}">
                <a16:creationId xmlns:a16="http://schemas.microsoft.com/office/drawing/2014/main" id="{CA8D1750-E592-406A-AC6A-A1132323621C}"/>
              </a:ext>
            </a:extLst>
          </p:cNvPr>
          <p:cNvPicPr>
            <a:picLocks noChangeAspect="1"/>
          </p:cNvPicPr>
          <p:nvPr/>
        </p:nvPicPr>
        <p:blipFill rotWithShape="1">
          <a:blip r:embed="rId3"/>
          <a:srcRect r="4125"/>
          <a:stretch/>
        </p:blipFill>
        <p:spPr>
          <a:xfrm>
            <a:off x="195768" y="3976753"/>
            <a:ext cx="8100944" cy="2704240"/>
          </a:xfrm>
          <a:prstGeom prst="rect">
            <a:avLst/>
          </a:prstGeom>
        </p:spPr>
      </p:pic>
      <p:pic>
        <p:nvPicPr>
          <p:cNvPr id="6" name="Picture 5">
            <a:extLst>
              <a:ext uri="{FF2B5EF4-FFF2-40B4-BE49-F238E27FC236}">
                <a16:creationId xmlns:a16="http://schemas.microsoft.com/office/drawing/2014/main" id="{BA54C52F-F665-4341-A682-CE93888A779A}"/>
              </a:ext>
            </a:extLst>
          </p:cNvPr>
          <p:cNvPicPr>
            <a:picLocks noChangeAspect="1"/>
          </p:cNvPicPr>
          <p:nvPr/>
        </p:nvPicPr>
        <p:blipFill rotWithShape="1">
          <a:blip r:embed="rId4"/>
          <a:srcRect l="5897" r="5897"/>
          <a:stretch/>
        </p:blipFill>
        <p:spPr>
          <a:xfrm>
            <a:off x="8557773" y="1026191"/>
            <a:ext cx="3027869" cy="2743710"/>
          </a:xfrm>
          <a:prstGeom prst="rect">
            <a:avLst/>
          </a:prstGeom>
        </p:spPr>
      </p:pic>
      <p:pic>
        <p:nvPicPr>
          <p:cNvPr id="8" name="Picture 7">
            <a:extLst>
              <a:ext uri="{FF2B5EF4-FFF2-40B4-BE49-F238E27FC236}">
                <a16:creationId xmlns:a16="http://schemas.microsoft.com/office/drawing/2014/main" id="{CC0C1706-AE27-4714-BC02-C831EB103829}"/>
              </a:ext>
            </a:extLst>
          </p:cNvPr>
          <p:cNvPicPr>
            <a:picLocks noChangeAspect="1"/>
          </p:cNvPicPr>
          <p:nvPr/>
        </p:nvPicPr>
        <p:blipFill rotWithShape="1">
          <a:blip r:embed="rId5"/>
          <a:srcRect t="4691" b="4542"/>
          <a:stretch/>
        </p:blipFill>
        <p:spPr>
          <a:xfrm>
            <a:off x="8557773" y="3840657"/>
            <a:ext cx="3027869" cy="2826843"/>
          </a:xfrm>
          <a:prstGeom prst="rect">
            <a:avLst/>
          </a:prstGeom>
        </p:spPr>
      </p:pic>
    </p:spTree>
    <p:extLst>
      <p:ext uri="{BB962C8B-B14F-4D97-AF65-F5344CB8AC3E}">
        <p14:creationId xmlns:p14="http://schemas.microsoft.com/office/powerpoint/2010/main" val="6420605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7411" y="190500"/>
            <a:ext cx="9404723" cy="1400530"/>
          </a:xfrm>
        </p:spPr>
        <p:txBody>
          <a:bodyPr/>
          <a:lstStyle/>
          <a:p>
            <a:r>
              <a:rPr lang="en-US" sz="4400" b="1" dirty="0"/>
              <a:t>Bolted Sleeve Coupling (1)</a:t>
            </a:r>
          </a:p>
        </p:txBody>
      </p:sp>
      <p:sp>
        <p:nvSpPr>
          <p:cNvPr id="5" name="Content Placeholder 4">
            <a:extLst>
              <a:ext uri="{FF2B5EF4-FFF2-40B4-BE49-F238E27FC236}">
                <a16:creationId xmlns:a16="http://schemas.microsoft.com/office/drawing/2014/main" id="{2D4358AF-D3ED-454D-B1C2-D2FCD535BF56}"/>
              </a:ext>
            </a:extLst>
          </p:cNvPr>
          <p:cNvSpPr>
            <a:spLocks noGrp="1"/>
          </p:cNvSpPr>
          <p:nvPr>
            <p:ph idx="1"/>
          </p:nvPr>
        </p:nvSpPr>
        <p:spPr>
          <a:xfrm>
            <a:off x="311284" y="993168"/>
            <a:ext cx="6784029" cy="3452372"/>
          </a:xfrm>
        </p:spPr>
        <p:txBody>
          <a:bodyPr>
            <a:normAutofit fontScale="92500"/>
          </a:bodyPr>
          <a:lstStyle/>
          <a:p>
            <a:pPr lvl="1"/>
            <a:r>
              <a:rPr lang="en-US" sz="2200" dirty="0"/>
              <a:t>This type of couplings are used for:</a:t>
            </a:r>
          </a:p>
          <a:p>
            <a:pPr lvl="2"/>
            <a:r>
              <a:rPr lang="en-US" sz="2000" dirty="0"/>
              <a:t>Relive stresses on pipe due to small amounts thermal expansion or differential settlement</a:t>
            </a:r>
          </a:p>
          <a:p>
            <a:pPr lvl="2"/>
            <a:r>
              <a:rPr lang="en-US" sz="2000" dirty="0"/>
              <a:t>Joining plain-end pipe to flange adapters</a:t>
            </a:r>
          </a:p>
          <a:p>
            <a:pPr lvl="2"/>
            <a:r>
              <a:rPr lang="en-US" sz="2000" dirty="0"/>
              <a:t>Jointing pipe of different diameter or materials</a:t>
            </a:r>
          </a:p>
          <a:p>
            <a:pPr lvl="1"/>
            <a:r>
              <a:rPr lang="en-US" sz="2200" dirty="0"/>
              <a:t>Axial movement of pipes allowed through the shearing of the rubber gasket</a:t>
            </a:r>
          </a:p>
          <a:p>
            <a:pPr lvl="1"/>
            <a:r>
              <a:rPr lang="en-US" sz="2200" dirty="0"/>
              <a:t>Not intended for application where pipe will experience shear or bending moments</a:t>
            </a:r>
            <a:endParaRPr lang="en-US" sz="2000" dirty="0"/>
          </a:p>
        </p:txBody>
      </p:sp>
      <p:pic>
        <p:nvPicPr>
          <p:cNvPr id="4" name="Picture 3">
            <a:extLst>
              <a:ext uri="{FF2B5EF4-FFF2-40B4-BE49-F238E27FC236}">
                <a16:creationId xmlns:a16="http://schemas.microsoft.com/office/drawing/2014/main" id="{225A6A98-C636-497A-8456-BE6A08EE8B53}"/>
              </a:ext>
            </a:extLst>
          </p:cNvPr>
          <p:cNvPicPr>
            <a:picLocks noChangeAspect="1"/>
          </p:cNvPicPr>
          <p:nvPr/>
        </p:nvPicPr>
        <p:blipFill>
          <a:blip r:embed="rId2"/>
          <a:stretch>
            <a:fillRect/>
          </a:stretch>
        </p:blipFill>
        <p:spPr>
          <a:xfrm>
            <a:off x="7210674" y="1122419"/>
            <a:ext cx="4795648" cy="3017430"/>
          </a:xfrm>
          <a:prstGeom prst="rect">
            <a:avLst/>
          </a:prstGeom>
        </p:spPr>
      </p:pic>
      <p:pic>
        <p:nvPicPr>
          <p:cNvPr id="7" name="Picture 6">
            <a:extLst>
              <a:ext uri="{FF2B5EF4-FFF2-40B4-BE49-F238E27FC236}">
                <a16:creationId xmlns:a16="http://schemas.microsoft.com/office/drawing/2014/main" id="{BA064B1D-DCE8-46A5-AFD4-98CB1E3BF226}"/>
              </a:ext>
            </a:extLst>
          </p:cNvPr>
          <p:cNvPicPr>
            <a:picLocks noChangeAspect="1"/>
          </p:cNvPicPr>
          <p:nvPr/>
        </p:nvPicPr>
        <p:blipFill rotWithShape="1">
          <a:blip r:embed="rId3"/>
          <a:srcRect l="4645" r="5114"/>
          <a:stretch/>
        </p:blipFill>
        <p:spPr>
          <a:xfrm>
            <a:off x="70318" y="4652201"/>
            <a:ext cx="4172550" cy="1996480"/>
          </a:xfrm>
          <a:prstGeom prst="rect">
            <a:avLst/>
          </a:prstGeom>
        </p:spPr>
      </p:pic>
      <p:pic>
        <p:nvPicPr>
          <p:cNvPr id="9" name="Picture 8">
            <a:extLst>
              <a:ext uri="{FF2B5EF4-FFF2-40B4-BE49-F238E27FC236}">
                <a16:creationId xmlns:a16="http://schemas.microsoft.com/office/drawing/2014/main" id="{8F2EB284-E8D7-4689-BAF5-79D8FDF75DDB}"/>
              </a:ext>
            </a:extLst>
          </p:cNvPr>
          <p:cNvPicPr>
            <a:picLocks noChangeAspect="1"/>
          </p:cNvPicPr>
          <p:nvPr/>
        </p:nvPicPr>
        <p:blipFill>
          <a:blip r:embed="rId4"/>
          <a:stretch>
            <a:fillRect/>
          </a:stretch>
        </p:blipFill>
        <p:spPr>
          <a:xfrm>
            <a:off x="4358228" y="4643120"/>
            <a:ext cx="3876859" cy="2014641"/>
          </a:xfrm>
          <a:prstGeom prst="rect">
            <a:avLst/>
          </a:prstGeom>
        </p:spPr>
      </p:pic>
      <p:pic>
        <p:nvPicPr>
          <p:cNvPr id="11" name="Picture 10">
            <a:extLst>
              <a:ext uri="{FF2B5EF4-FFF2-40B4-BE49-F238E27FC236}">
                <a16:creationId xmlns:a16="http://schemas.microsoft.com/office/drawing/2014/main" id="{B281D616-3249-400F-B407-21E435E9ACFB}"/>
              </a:ext>
            </a:extLst>
          </p:cNvPr>
          <p:cNvPicPr>
            <a:picLocks noChangeAspect="1"/>
          </p:cNvPicPr>
          <p:nvPr/>
        </p:nvPicPr>
        <p:blipFill rotWithShape="1">
          <a:blip r:embed="rId5"/>
          <a:srcRect l="1643" r="7694"/>
          <a:stretch/>
        </p:blipFill>
        <p:spPr>
          <a:xfrm>
            <a:off x="8350447" y="4634040"/>
            <a:ext cx="3731708" cy="2014641"/>
          </a:xfrm>
          <a:prstGeom prst="rect">
            <a:avLst/>
          </a:prstGeom>
        </p:spPr>
      </p:pic>
    </p:spTree>
    <p:extLst>
      <p:ext uri="{BB962C8B-B14F-4D97-AF65-F5344CB8AC3E}">
        <p14:creationId xmlns:p14="http://schemas.microsoft.com/office/powerpoint/2010/main" val="13193219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7411" y="190500"/>
            <a:ext cx="9404723" cy="1400530"/>
          </a:xfrm>
        </p:spPr>
        <p:txBody>
          <a:bodyPr/>
          <a:lstStyle/>
          <a:p>
            <a:r>
              <a:rPr lang="en-US" sz="4400" b="1" dirty="0"/>
              <a:t>Bolted Sleeve Coupling (2)</a:t>
            </a:r>
          </a:p>
        </p:txBody>
      </p:sp>
      <p:pic>
        <p:nvPicPr>
          <p:cNvPr id="8" name="Picture 2" descr="Large Diameter - Viking Johnson">
            <a:extLst>
              <a:ext uri="{FF2B5EF4-FFF2-40B4-BE49-F238E27FC236}">
                <a16:creationId xmlns:a16="http://schemas.microsoft.com/office/drawing/2014/main" id="{08427282-614B-48E1-A0E4-4F01BB67C1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5069" y="1158602"/>
            <a:ext cx="10083566" cy="5351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0656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7411" y="190500"/>
            <a:ext cx="9404723" cy="1400530"/>
          </a:xfrm>
        </p:spPr>
        <p:txBody>
          <a:bodyPr/>
          <a:lstStyle/>
          <a:p>
            <a:r>
              <a:rPr lang="en-US" sz="4400" b="1" dirty="0"/>
              <a:t>Bolted Split-Sleeve Coupling (1)</a:t>
            </a:r>
          </a:p>
        </p:txBody>
      </p:sp>
      <p:sp>
        <p:nvSpPr>
          <p:cNvPr id="6" name="Content Placeholder 4">
            <a:extLst>
              <a:ext uri="{FF2B5EF4-FFF2-40B4-BE49-F238E27FC236}">
                <a16:creationId xmlns:a16="http://schemas.microsoft.com/office/drawing/2014/main" id="{ABE02E71-5E7E-468E-81BF-B2C4916CA8B8}"/>
              </a:ext>
            </a:extLst>
          </p:cNvPr>
          <p:cNvSpPr txBox="1">
            <a:spLocks/>
          </p:cNvSpPr>
          <p:nvPr/>
        </p:nvSpPr>
        <p:spPr>
          <a:xfrm>
            <a:off x="579961" y="1051892"/>
            <a:ext cx="7056252" cy="3852500"/>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lvl="1"/>
            <a:r>
              <a:rPr lang="en-US" sz="2200" dirty="0"/>
              <a:t>Clamp-like joint couplings used to:</a:t>
            </a:r>
          </a:p>
          <a:p>
            <a:pPr lvl="2"/>
            <a:r>
              <a:rPr lang="en-US" sz="2000" dirty="0"/>
              <a:t>Allow some lateral movement of the pipe due to settlement</a:t>
            </a:r>
          </a:p>
          <a:p>
            <a:pPr lvl="2"/>
            <a:r>
              <a:rPr lang="en-US" sz="2000" dirty="0"/>
              <a:t>Allows some axial movement (1/2”) to relieve stresses on pipe due to thermal contraction or expansion </a:t>
            </a:r>
          </a:p>
          <a:p>
            <a:pPr lvl="1"/>
            <a:r>
              <a:rPr lang="en-US" sz="2400" dirty="0"/>
              <a:t>Easier to install and more flexible than bolted steel coupling</a:t>
            </a:r>
          </a:p>
          <a:p>
            <a:pPr lvl="1"/>
            <a:r>
              <a:rPr lang="en-US" sz="2200" dirty="0"/>
              <a:t>Not intended for application where pipe will experience shear or bending moments</a:t>
            </a:r>
            <a:endParaRPr lang="en-US" sz="2000" dirty="0"/>
          </a:p>
        </p:txBody>
      </p:sp>
      <p:pic>
        <p:nvPicPr>
          <p:cNvPr id="8" name="Picture 7">
            <a:extLst>
              <a:ext uri="{FF2B5EF4-FFF2-40B4-BE49-F238E27FC236}">
                <a16:creationId xmlns:a16="http://schemas.microsoft.com/office/drawing/2014/main" id="{1683C412-6624-4B13-A05C-5E8491FCBA55}"/>
              </a:ext>
            </a:extLst>
          </p:cNvPr>
          <p:cNvPicPr>
            <a:picLocks noChangeAspect="1"/>
          </p:cNvPicPr>
          <p:nvPr/>
        </p:nvPicPr>
        <p:blipFill rotWithShape="1">
          <a:blip r:embed="rId2"/>
          <a:srcRect t="4354" r="58460" b="4422"/>
          <a:stretch/>
        </p:blipFill>
        <p:spPr>
          <a:xfrm>
            <a:off x="8720875" y="3655040"/>
            <a:ext cx="2891164" cy="2883331"/>
          </a:xfrm>
          <a:prstGeom prst="rect">
            <a:avLst/>
          </a:prstGeom>
        </p:spPr>
      </p:pic>
      <p:pic>
        <p:nvPicPr>
          <p:cNvPr id="11" name="Picture 10">
            <a:extLst>
              <a:ext uri="{FF2B5EF4-FFF2-40B4-BE49-F238E27FC236}">
                <a16:creationId xmlns:a16="http://schemas.microsoft.com/office/drawing/2014/main" id="{24190467-23EE-485C-98E8-FA6444EEB863}"/>
              </a:ext>
            </a:extLst>
          </p:cNvPr>
          <p:cNvPicPr>
            <a:picLocks noChangeAspect="1"/>
          </p:cNvPicPr>
          <p:nvPr/>
        </p:nvPicPr>
        <p:blipFill>
          <a:blip r:embed="rId3"/>
          <a:stretch>
            <a:fillRect/>
          </a:stretch>
        </p:blipFill>
        <p:spPr>
          <a:xfrm>
            <a:off x="1528813" y="4716359"/>
            <a:ext cx="5954435" cy="1951141"/>
          </a:xfrm>
          <a:prstGeom prst="rect">
            <a:avLst/>
          </a:prstGeom>
        </p:spPr>
      </p:pic>
      <p:pic>
        <p:nvPicPr>
          <p:cNvPr id="4" name="Picture 3">
            <a:extLst>
              <a:ext uri="{FF2B5EF4-FFF2-40B4-BE49-F238E27FC236}">
                <a16:creationId xmlns:a16="http://schemas.microsoft.com/office/drawing/2014/main" id="{E8D56BA6-5595-43E3-BCDE-48059C40C795}"/>
              </a:ext>
            </a:extLst>
          </p:cNvPr>
          <p:cNvPicPr>
            <a:picLocks noChangeAspect="1"/>
          </p:cNvPicPr>
          <p:nvPr/>
        </p:nvPicPr>
        <p:blipFill>
          <a:blip r:embed="rId4"/>
          <a:stretch>
            <a:fillRect/>
          </a:stretch>
        </p:blipFill>
        <p:spPr>
          <a:xfrm>
            <a:off x="8597202" y="890765"/>
            <a:ext cx="3014837" cy="2697801"/>
          </a:xfrm>
          <a:prstGeom prst="rect">
            <a:avLst/>
          </a:prstGeom>
        </p:spPr>
      </p:pic>
    </p:spTree>
    <p:extLst>
      <p:ext uri="{BB962C8B-B14F-4D97-AF65-F5344CB8AC3E}">
        <p14:creationId xmlns:p14="http://schemas.microsoft.com/office/powerpoint/2010/main" val="1163625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7411" y="190500"/>
            <a:ext cx="9404723" cy="1400530"/>
          </a:xfrm>
        </p:spPr>
        <p:txBody>
          <a:bodyPr/>
          <a:lstStyle/>
          <a:p>
            <a:r>
              <a:rPr lang="en-US" sz="4400" b="1" dirty="0"/>
              <a:t>Bolted Split-Sleeve Coupling (2)</a:t>
            </a:r>
          </a:p>
        </p:txBody>
      </p:sp>
      <p:pic>
        <p:nvPicPr>
          <p:cNvPr id="4098" name="Picture 2" descr="Victaulic Hosts Large Diameter Pipe Joining Training In Houston - Victaulic">
            <a:extLst>
              <a:ext uri="{FF2B5EF4-FFF2-40B4-BE49-F238E27FC236}">
                <a16:creationId xmlns:a16="http://schemas.microsoft.com/office/drawing/2014/main" id="{BEAD99B4-D952-4890-8F01-69D006F678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66"/>
          <a:stretch/>
        </p:blipFill>
        <p:spPr bwMode="auto">
          <a:xfrm>
            <a:off x="167779" y="1459684"/>
            <a:ext cx="5598550" cy="467406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Victaulic Hosts Large Diameter Pipe Joining Training In Houston - Victaulic">
            <a:extLst>
              <a:ext uri="{FF2B5EF4-FFF2-40B4-BE49-F238E27FC236}">
                <a16:creationId xmlns:a16="http://schemas.microsoft.com/office/drawing/2014/main" id="{ADED1E75-DECB-420B-9384-B91B5EE9BE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4032"/>
          <a:stretch/>
        </p:blipFill>
        <p:spPr bwMode="auto">
          <a:xfrm>
            <a:off x="5898889" y="1459684"/>
            <a:ext cx="6125332" cy="4674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0279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7411" y="190500"/>
            <a:ext cx="9404723" cy="1400530"/>
          </a:xfrm>
        </p:spPr>
        <p:txBody>
          <a:bodyPr/>
          <a:lstStyle/>
          <a:p>
            <a:r>
              <a:rPr lang="en-US" sz="4400" b="1" dirty="0"/>
              <a:t>Steel Casing - </a:t>
            </a:r>
            <a:r>
              <a:rPr lang="en-US" sz="4400" b="1" dirty="0" err="1"/>
              <a:t>Permalok</a:t>
            </a:r>
            <a:endParaRPr lang="en-US" sz="4400" b="1" dirty="0"/>
          </a:p>
        </p:txBody>
      </p:sp>
      <p:sp>
        <p:nvSpPr>
          <p:cNvPr id="5" name="Content Placeholder 4">
            <a:extLst>
              <a:ext uri="{FF2B5EF4-FFF2-40B4-BE49-F238E27FC236}">
                <a16:creationId xmlns:a16="http://schemas.microsoft.com/office/drawing/2014/main" id="{2D4358AF-D3ED-454D-B1C2-D2FCD535BF56}"/>
              </a:ext>
            </a:extLst>
          </p:cNvPr>
          <p:cNvSpPr>
            <a:spLocks noGrp="1"/>
          </p:cNvSpPr>
          <p:nvPr>
            <p:ph idx="1"/>
          </p:nvPr>
        </p:nvSpPr>
        <p:spPr>
          <a:xfrm>
            <a:off x="283215" y="1026190"/>
            <a:ext cx="11662707" cy="2681743"/>
          </a:xfrm>
        </p:spPr>
        <p:txBody>
          <a:bodyPr>
            <a:normAutofit/>
          </a:bodyPr>
          <a:lstStyle/>
          <a:p>
            <a:pPr lvl="1"/>
            <a:r>
              <a:rPr lang="en-US" sz="2200" dirty="0"/>
              <a:t>Interlocking Joint is not design to handle internal pressure, therefore most often used in Casings</a:t>
            </a:r>
          </a:p>
          <a:p>
            <a:pPr lvl="1"/>
            <a:r>
              <a:rPr lang="en-US" sz="2200" dirty="0"/>
              <a:t>Installation is similar to bell and spigot in that be it only requires the both ends of the pipe to be joined together </a:t>
            </a:r>
          </a:p>
          <a:p>
            <a:pPr lvl="1"/>
            <a:r>
              <a:rPr lang="en-US" sz="2200" dirty="0"/>
              <a:t>Joint eliminates the need to field weld casing</a:t>
            </a:r>
          </a:p>
          <a:p>
            <a:pPr lvl="1"/>
            <a:r>
              <a:rPr lang="en-US" sz="2200" dirty="0"/>
              <a:t>Different types of joints exists for different application (HDD, pipe jacking, </a:t>
            </a:r>
            <a:r>
              <a:rPr lang="en-US" sz="2200" dirty="0" err="1"/>
              <a:t>ect</a:t>
            </a:r>
            <a:r>
              <a:rPr lang="en-US" sz="2200" dirty="0"/>
              <a:t>)</a:t>
            </a:r>
          </a:p>
          <a:p>
            <a:pPr marL="457200" lvl="1" indent="0">
              <a:buNone/>
            </a:pPr>
            <a:endParaRPr lang="en-US" sz="2800" dirty="0"/>
          </a:p>
        </p:txBody>
      </p:sp>
      <p:pic>
        <p:nvPicPr>
          <p:cNvPr id="7" name="Picture 6">
            <a:extLst>
              <a:ext uri="{FF2B5EF4-FFF2-40B4-BE49-F238E27FC236}">
                <a16:creationId xmlns:a16="http://schemas.microsoft.com/office/drawing/2014/main" id="{8CDFB1EE-8B20-40EE-B077-46E0AEE7A68C}"/>
              </a:ext>
            </a:extLst>
          </p:cNvPr>
          <p:cNvPicPr>
            <a:picLocks noChangeAspect="1"/>
          </p:cNvPicPr>
          <p:nvPr/>
        </p:nvPicPr>
        <p:blipFill rotWithShape="1">
          <a:blip r:embed="rId2"/>
          <a:srcRect l="7009" r="1914"/>
          <a:stretch/>
        </p:blipFill>
        <p:spPr>
          <a:xfrm>
            <a:off x="359924" y="3707933"/>
            <a:ext cx="5593404" cy="2811383"/>
          </a:xfrm>
          <a:prstGeom prst="rect">
            <a:avLst/>
          </a:prstGeom>
        </p:spPr>
      </p:pic>
      <p:pic>
        <p:nvPicPr>
          <p:cNvPr id="10" name="Picture 9">
            <a:extLst>
              <a:ext uri="{FF2B5EF4-FFF2-40B4-BE49-F238E27FC236}">
                <a16:creationId xmlns:a16="http://schemas.microsoft.com/office/drawing/2014/main" id="{249D0C6A-C277-48F9-A26E-5E9C332653B6}"/>
              </a:ext>
            </a:extLst>
          </p:cNvPr>
          <p:cNvPicPr>
            <a:picLocks noChangeAspect="1"/>
          </p:cNvPicPr>
          <p:nvPr/>
        </p:nvPicPr>
        <p:blipFill>
          <a:blip r:embed="rId3"/>
          <a:stretch>
            <a:fillRect/>
          </a:stretch>
        </p:blipFill>
        <p:spPr>
          <a:xfrm>
            <a:off x="6284424" y="3701739"/>
            <a:ext cx="5661498" cy="2823771"/>
          </a:xfrm>
          <a:prstGeom prst="rect">
            <a:avLst/>
          </a:prstGeom>
        </p:spPr>
      </p:pic>
    </p:spTree>
    <p:extLst>
      <p:ext uri="{BB962C8B-B14F-4D97-AF65-F5344CB8AC3E}">
        <p14:creationId xmlns:p14="http://schemas.microsoft.com/office/powerpoint/2010/main" val="7627151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881132"/>
          </a:xfrm>
        </p:spPr>
        <p:txBody>
          <a:bodyPr/>
          <a:lstStyle/>
          <a:p>
            <a:r>
              <a:rPr lang="en-US" sz="4800" b="1" dirty="0"/>
              <a:t>Main Type Restrained Joints</a:t>
            </a:r>
          </a:p>
        </p:txBody>
      </p:sp>
      <p:sp>
        <p:nvSpPr>
          <p:cNvPr id="3" name="Content Placeholder 2"/>
          <p:cNvSpPr>
            <a:spLocks noGrp="1"/>
          </p:cNvSpPr>
          <p:nvPr>
            <p:ph idx="1"/>
          </p:nvPr>
        </p:nvSpPr>
        <p:spPr>
          <a:xfrm>
            <a:off x="646110" y="1574800"/>
            <a:ext cx="11124357" cy="4660899"/>
          </a:xfrm>
        </p:spPr>
        <p:txBody>
          <a:bodyPr>
            <a:normAutofit/>
          </a:bodyPr>
          <a:lstStyle/>
          <a:p>
            <a:pPr lvl="1"/>
            <a:r>
              <a:rPr lang="en-US" sz="3200" dirty="0"/>
              <a:t>Field Welded Joint</a:t>
            </a:r>
          </a:p>
          <a:p>
            <a:pPr lvl="1"/>
            <a:r>
              <a:rPr lang="en-US" sz="3200" dirty="0"/>
              <a:t>Flanged Joint</a:t>
            </a:r>
          </a:p>
          <a:p>
            <a:pPr lvl="1"/>
            <a:r>
              <a:rPr lang="en-US" sz="3200" dirty="0"/>
              <a:t>Mechanical Joint </a:t>
            </a:r>
          </a:p>
          <a:p>
            <a:pPr lvl="1"/>
            <a:r>
              <a:rPr lang="en-US" sz="3200" dirty="0"/>
              <a:t>Bolted Sleeve Coupling</a:t>
            </a:r>
          </a:p>
          <a:p>
            <a:pPr lvl="1"/>
            <a:r>
              <a:rPr lang="en-US" sz="3200" dirty="0"/>
              <a:t>Bolted Split-Sleeve Coupling</a:t>
            </a:r>
          </a:p>
          <a:p>
            <a:pPr lvl="1"/>
            <a:r>
              <a:rPr lang="en-US" sz="3200" dirty="0"/>
              <a:t>Grooved and Shouldered Coupling</a:t>
            </a:r>
          </a:p>
          <a:p>
            <a:pPr lvl="1"/>
            <a:r>
              <a:rPr lang="en-US" sz="3200" dirty="0"/>
              <a:t>Mechanical Slip Expansion Joint</a:t>
            </a:r>
          </a:p>
          <a:p>
            <a:pPr lvl="1"/>
            <a:endParaRPr lang="en-US" sz="3400" b="1" dirty="0"/>
          </a:p>
        </p:txBody>
      </p:sp>
    </p:spTree>
    <p:extLst>
      <p:ext uri="{BB962C8B-B14F-4D97-AF65-F5344CB8AC3E}">
        <p14:creationId xmlns:p14="http://schemas.microsoft.com/office/powerpoint/2010/main" val="194460239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Custom 5">
      <a:dk1>
        <a:srgbClr val="000000"/>
      </a:dk1>
      <a:lt1>
        <a:srgbClr val="FFFFFF"/>
      </a:lt1>
      <a:dk2>
        <a:srgbClr val="FF0000"/>
      </a:dk2>
      <a:lt2>
        <a:srgbClr val="FFFFFF"/>
      </a:lt2>
      <a:accent1>
        <a:srgbClr val="BFBFBF"/>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5A2F9111-B2DB-470C-BA56-608F9B658826}"/>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h4c2396687784d7094c10c8607719081 xmlns="bb0f42b4-eafd-4d57-aae4-2f5eac4054cf">
      <Terms xmlns="http://schemas.microsoft.com/office/infopath/2007/PartnerControls">
        <TermInfo xmlns="http://schemas.microsoft.com/office/infopath/2007/PartnerControls">
          <TermName xmlns="http://schemas.microsoft.com/office/infopath/2007/PartnerControls">Document</TermName>
          <TermId xmlns="http://schemas.microsoft.com/office/infopath/2007/PartnerControls">3acecaf3-68d0-4cef-bd8f-35a57d50a845</TermId>
        </TermInfo>
      </Terms>
    </h4c2396687784d7094c10c8607719081>
    <IconOverlay xmlns="http://schemas.microsoft.com/sharepoint/v4" xsi:nil="true"/>
    <Tab_x0020_Name xmlns="bb0f42b4-eafd-4d57-aae4-2f5eac4054cf">
      <Value>NCCER-Ag Resources</Value>
    </Tab_x0020_Name>
    <Sort_x0020_Order xmlns="bb0f42b4-eafd-4d57-aae4-2f5eac4054cf">47</Sort_x0020_Order>
    <CategoryDescription xmlns="http://schemas.microsoft.com/sharepoint.v3">&lt;div&gt;NCCER CORE Module 00105-09 teacher resource slides&lt;/div&gt;</CategoryDescription>
    <PublishingExpirationDate xmlns="http://schemas.microsoft.com/sharepoint/v3" xsi:nil="true"/>
    <PublishingStartDate xmlns="http://schemas.microsoft.com/sharepoint/v3" xsi:nil="true"/>
    <TaxCatchAll xmlns="bb0f42b4-eafd-4d57-aae4-2f5eac4054cf">
      <Value>126</Value>
    </TaxCatchAll>
  </documentManagement>
</p:properties>
</file>

<file path=customXml/item3.xml><?xml version="1.0" encoding="utf-8"?>
<ct:contentTypeSchema xmlns:ct="http://schemas.microsoft.com/office/2006/metadata/contentType" xmlns:ma="http://schemas.microsoft.com/office/2006/metadata/properties/metaAttributes" ct:_="" ma:_="" ma:contentTypeName="Standard Document" ma:contentTypeID="0x010100E14A471724FE7548A8A641CD2FDA08C1006803D00F784F944B9291DEE290127489" ma:contentTypeVersion="5" ma:contentTypeDescription="" ma:contentTypeScope="" ma:versionID="44eec19679b4edc0b127ba9a5a2d731b">
  <xsd:schema xmlns:xsd="http://www.w3.org/2001/XMLSchema" xmlns:xs="http://www.w3.org/2001/XMLSchema" xmlns:p="http://schemas.microsoft.com/office/2006/metadata/properties" xmlns:ns1="http://schemas.microsoft.com/sharepoint/v3" xmlns:ns2="http://schemas.microsoft.com/sharepoint.v3" xmlns:ns3="bb0f42b4-eafd-4d57-aae4-2f5eac4054cf" xmlns:ns4="http://schemas.microsoft.com/sharepoint/v4" targetNamespace="http://schemas.microsoft.com/office/2006/metadata/properties" ma:root="true" ma:fieldsID="1c4e142f43dc3c7829f5a28f69de1d9d" ns1:_="" ns2:_="" ns3:_="" ns4:_="">
    <xsd:import namespace="http://schemas.microsoft.com/sharepoint/v3"/>
    <xsd:import namespace="http://schemas.microsoft.com/sharepoint.v3"/>
    <xsd:import namespace="bb0f42b4-eafd-4d57-aae4-2f5eac4054cf"/>
    <xsd:import namespace="http://schemas.microsoft.com/sharepoint/v4"/>
    <xsd:element name="properties">
      <xsd:complexType>
        <xsd:sequence>
          <xsd:element name="documentManagement">
            <xsd:complexType>
              <xsd:all>
                <xsd:element ref="ns2:CategoryDescription"/>
                <xsd:element ref="ns3:Tab_x0020_Name" minOccurs="0"/>
                <xsd:element ref="ns3:Sort_x0020_Order" minOccurs="0"/>
                <xsd:element ref="ns1:PublishingStartDate" minOccurs="0"/>
                <xsd:element ref="ns1:PublishingExpirationDate" minOccurs="0"/>
                <xsd:element ref="ns3:h4c2396687784d7094c10c8607719081" minOccurs="0"/>
                <xsd:element ref="ns3:TaxCatchAll" minOccurs="0"/>
                <xsd:element ref="ns3:TaxCatchAllLabel" minOccurs="0"/>
                <xsd:element ref="ns4: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6" nillable="true" ma:displayName="Date Published"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7" nillable="true" ma:displayName="Date Expired"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2" ma:displayName="Description" ma:description="Enter a brief description of the content or link.  This column is displayed to the public." ma:internalName="CategoryDescription">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b0f42b4-eafd-4d57-aae4-2f5eac4054cf" elementFormDefault="qualified">
    <xsd:import namespace="http://schemas.microsoft.com/office/2006/documentManagement/types"/>
    <xsd:import namespace="http://schemas.microsoft.com/office/infopath/2007/PartnerControls"/>
    <xsd:element name="Tab_x0020_Name" ma:index="3" nillable="true" ma:displayName="Tab Name" ma:description="Select one or more Tabs that you want the content to be displayed under.&#10;Note:  If you change a Tab Name that is already being used, you MUST re-associate all content to the NEW Tab Name.  Otherwise, the page will display an &quot;Undefined&quot; error." ma:internalName="Tab_x0020_Name" ma:requiredMultiChoice="true">
      <xsd:complexType>
        <xsd:complexContent>
          <xsd:extension base="dms:MultiChoice">
            <xsd:sequence>
              <xsd:element name="Value" maxOccurs="unbounded" minOccurs="0" nillable="true">
                <xsd:simpleType>
                  <xsd:restriction base="dms:Choice">
                    <xsd:enumeration value="BIC"/>
                    <xsd:enumeration value="COS"/>
                    <xsd:enumeration value="New COS References"/>
                    <xsd:enumeration value="CRI"/>
                    <xsd:enumeration value="Equipment Lists"/>
                    <xsd:enumeration value="Sample Facility Plans"/>
                    <xsd:enumeration value="Program Guide"/>
                    <xsd:enumeration value="POI"/>
                    <xsd:enumeration value="PD/Workshops"/>
                    <xsd:enumeration value="Student Organization"/>
                    <xsd:enumeration value="Textbooks"/>
                    <xsd:enumeration value="Ag Advisory Committee Resources"/>
                    <xsd:enumeration value="Ag Curriculum Resources"/>
                    <xsd:enumeration value="NCCER-Ag Resources"/>
                    <xsd:enumeration value="Ag Program Resources"/>
                    <xsd:enumeration value="SAE Resources"/>
                    <xsd:enumeration value="FAQs"/>
                  </xsd:restriction>
                </xsd:simpleType>
              </xsd:element>
            </xsd:sequence>
          </xsd:extension>
        </xsd:complexContent>
      </xsd:complexType>
    </xsd:element>
    <xsd:element name="Sort_x0020_Order" ma:index="4" nillable="true" ma:displayName="Sort Order" ma:decimals="0" ma:description="The default sort order is alphabetical on the Title column.  If you want to override that, enter a number in this column to control the order the content is displayed in.  Note: If you put a number in for one item, you MUST put a number in for all items.  Otherwise, a blank will always appear at the top." ma:internalName="Sort_x0020_Order" ma:percentage="FALSE">
      <xsd:simpleType>
        <xsd:restriction base="dms:Number"/>
      </xsd:simpleType>
    </xsd:element>
    <xsd:element name="h4c2396687784d7094c10c8607719081" ma:index="13" ma:taxonomy="true" ma:internalName="h4c2396687784d7094c10c8607719081" ma:taxonomyFieldName="DocumentType" ma:displayName="DocumentType" ma:default="" ma:fieldId="{14c23966-8778-4d70-94c1-0c8607719081}" ma:sspId="f337521f-d963-4b1c-888b-d95bece81517" ma:termSetId="c34721fe-d24b-40b5-8d96-960f907758f5" ma:anchorId="00000000-0000-0000-0000-000000000000" ma:open="false" ma:isKeyword="false">
      <xsd:complexType>
        <xsd:sequence>
          <xsd:element ref="pc:Terms" minOccurs="0" maxOccurs="1"/>
        </xsd:sequence>
      </xsd:complexType>
    </xsd:element>
    <xsd:element name="TaxCatchAll" ma:index="14" nillable="true" ma:displayName="Taxonomy Catch All Column" ma:description="" ma:hidden="true" ma:list="{3cc9d901-16d2-42be-873a-b8533d06a4fc}" ma:internalName="TaxCatchAll" ma:showField="CatchAllData" ma:web="bb0f42b4-eafd-4d57-aae4-2f5eac4054cf">
      <xsd:complexType>
        <xsd:complexContent>
          <xsd:extension base="dms:MultiChoiceLookup">
            <xsd:sequence>
              <xsd:element name="Value" type="dms:Lookup" maxOccurs="unbounded" minOccurs="0" nillable="true"/>
            </xsd:sequence>
          </xsd:extension>
        </xsd:complexContent>
      </xsd:complexType>
    </xsd:element>
    <xsd:element name="TaxCatchAllLabel" ma:index="15" nillable="true" ma:displayName="Taxonomy Catch All Column1" ma:description="" ma:hidden="true" ma:list="{3cc9d901-16d2-42be-873a-b8533d06a4fc}" ma:internalName="TaxCatchAllLabel" ma:readOnly="true" ma:showField="CatchAllDataLabel" ma:web="bb0f42b4-eafd-4d57-aae4-2f5eac4054c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7"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0FB5742-5795-4192-9278-3A7C6D3C9140}">
  <ds:schemaRefs>
    <ds:schemaRef ds:uri="http://schemas.microsoft.com/sharepoint/v3/contenttype/forms"/>
  </ds:schemaRefs>
</ds:datastoreItem>
</file>

<file path=customXml/itemProps2.xml><?xml version="1.0" encoding="utf-8"?>
<ds:datastoreItem xmlns:ds="http://schemas.openxmlformats.org/officeDocument/2006/customXml" ds:itemID="{9CA2A862-FD9C-44BF-BC4D-27A401B4ADF5}">
  <ds:schemaRefs>
    <ds:schemaRef ds:uri="http://schemas.microsoft.com/office/2006/documentManagement/types"/>
    <ds:schemaRef ds:uri="http://schemas.microsoft.com/office/infopath/2007/PartnerControls"/>
    <ds:schemaRef ds:uri="http://purl.org/dc/elements/1.1/"/>
    <ds:schemaRef ds:uri="http://www.w3.org/XML/1998/namespace"/>
    <ds:schemaRef ds:uri="bb0f42b4-eafd-4d57-aae4-2f5eac4054cf"/>
    <ds:schemaRef ds:uri="http://purl.org/dc/dcmitype/"/>
    <ds:schemaRef ds:uri="http://schemas.microsoft.com/office/2006/metadata/properties"/>
    <ds:schemaRef ds:uri="http://schemas.microsoft.com/sharepoint/v4"/>
    <ds:schemaRef ds:uri="http://schemas.microsoft.com/sharepoint/v3"/>
    <ds:schemaRef ds:uri="http://schemas.openxmlformats.org/package/2006/metadata/core-properties"/>
    <ds:schemaRef ds:uri="http://schemas.microsoft.com/sharepoint.v3"/>
    <ds:schemaRef ds:uri="http://purl.org/dc/terms/"/>
  </ds:schemaRefs>
</ds:datastoreItem>
</file>

<file path=customXml/itemProps3.xml><?xml version="1.0" encoding="utf-8"?>
<ds:datastoreItem xmlns:ds="http://schemas.openxmlformats.org/officeDocument/2006/customXml" ds:itemID="{C9F08253-ADBC-4F3E-B61C-D03F88C04A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sharepoint.v3"/>
    <ds:schemaRef ds:uri="bb0f42b4-eafd-4d57-aae4-2f5eac4054cf"/>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Ion</Template>
  <TotalTime>1763</TotalTime>
  <Words>889</Words>
  <Application>Microsoft Office PowerPoint</Application>
  <PresentationFormat>Widescreen</PresentationFormat>
  <Paragraphs>89</Paragraphs>
  <Slides>19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Century Gothic</vt:lpstr>
      <vt:lpstr>Wingdings 3</vt:lpstr>
      <vt:lpstr>Ion</vt:lpstr>
      <vt:lpstr>Pipe Joints – Steel Pipe</vt:lpstr>
      <vt:lpstr>Main Type of Unrestrained Joints</vt:lpstr>
      <vt:lpstr>Bell &amp; Spigot Joint</vt:lpstr>
      <vt:lpstr>Bolted Sleeve Coupling (1)</vt:lpstr>
      <vt:lpstr>Bolted Sleeve Coupling (2)</vt:lpstr>
      <vt:lpstr>Bolted Split-Sleeve Coupling (1)</vt:lpstr>
      <vt:lpstr>Bolted Split-Sleeve Coupling (2)</vt:lpstr>
      <vt:lpstr>Steel Casing - Permalok</vt:lpstr>
      <vt:lpstr>Main Type Restrained Joints</vt:lpstr>
      <vt:lpstr>Field Welded Joint (1) </vt:lpstr>
      <vt:lpstr>Field Welded Joint (2)</vt:lpstr>
      <vt:lpstr>Field Welded Joint (3) </vt:lpstr>
      <vt:lpstr>Flanged Joints</vt:lpstr>
      <vt:lpstr>Restrained Bolted Sleeve Coupling </vt:lpstr>
      <vt:lpstr>Restrained Bolted Split-Sleeve Coupling</vt:lpstr>
      <vt:lpstr>Grooved and Shouldered Coupling</vt:lpstr>
      <vt:lpstr>Mechanical Slip Expansion Joint (1)</vt:lpstr>
      <vt:lpstr>Mechanical Slip Expansion Joint (2)</vt:lpstr>
      <vt:lpstr>Electrical Insulation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 to Construction Drawings PPT</dc:title>
  <dc:creator>mcdaniels</dc:creator>
  <cp:lastModifiedBy>Jorge Vidales</cp:lastModifiedBy>
  <cp:revision>87</cp:revision>
  <dcterms:created xsi:type="dcterms:W3CDTF">2014-04-02T13:00:55Z</dcterms:created>
  <dcterms:modified xsi:type="dcterms:W3CDTF">2023-06-14T21:51:23Z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0x010100E14A471724FE7548A8A641CD2FDA08C1006803D00F784F944B9291DEE290127489</vt:lpwstr>
  </property>
  <property fmtid="{D5CDD505-2E9C-101B-9397-08002B2CF9AE}" pid="3" name="DocumentType">
    <vt:lpwstr>126;#Document|3acecaf3-68d0-4cef-bd8f-35a57d50a845</vt:lpwstr>
  </property>
</Properties>
</file>